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46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21.xml" ContentType="application/vnd.openxmlformats-officedocument.presentationml.slideLayout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32.xml" ContentType="application/vnd.openxmlformats-officedocument.presentationml.tags+xml"/>
  <Override PartName="/ppt/tags/tag250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tags/tag248.xml" ContentType="application/vnd.openxmlformats-officedocument.presentationml.tags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6.xml" ContentType="application/vnd.openxmlformats-officedocument.presentationml.slideLayout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wdp" ContentType="image/vnd.ms-photo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64" r:id="rId2"/>
  </p:sldMasterIdLst>
  <p:notesMasterIdLst>
    <p:notesMasterId r:id="rId4"/>
  </p:notesMasterIdLst>
  <p:handoutMasterIdLst>
    <p:handoutMasterId r:id="rId5"/>
  </p:handoutMasterIdLst>
  <p:sldIdLst>
    <p:sldId id="3702" r:id="rId3"/>
  </p:sldIdLst>
  <p:sldSz cx="10688638" cy="7562850"/>
  <p:notesSz cx="7102475" cy="9388475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DAA9143C-F522-4439-B79A-534E7275189F}">
          <p14:sldIdLst>
            <p14:sldId id="3702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xmlns="" userId="S-1-5-21-1801674531-1788223648-725345543-11859" providerId="AD"/>
      </p:ext>
    </p:extLst>
  </p:cmAuthor>
  <p:cmAuthor id="2" name="Kate Yarema" initials="KY" lastIdx="1" clrIdx="1">
    <p:extLst>
      <p:ext uri="{19B8F6BF-5375-455C-9EA6-DF929625EA0E}">
        <p15:presenceInfo xmlns:p15="http://schemas.microsoft.com/office/powerpoint/2012/main" xmlns="" userId="S::Kate_Yarema@mckinsey.com::cdfb3d36-f7d3-4ee5-bca8-ffc1e84380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D0D0"/>
    <a:srgbClr val="051C2C"/>
    <a:srgbClr val="000000"/>
    <a:srgbClr val="7F7F7F"/>
    <a:srgbClr val="AFC3FF"/>
    <a:srgbClr val="0D3171"/>
    <a:srgbClr val="E6E6E6"/>
    <a:srgbClr val="4D4D4D"/>
    <a:srgbClr val="00A9F4"/>
    <a:srgbClr val="1F40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21" autoAdjust="0"/>
  </p:normalViewPr>
  <p:slideViewPr>
    <p:cSldViewPr snapToGrid="0" snapToObjects="1">
      <p:cViewPr varScale="1">
        <p:scale>
          <a:sx n="94" d="100"/>
          <a:sy n="94" d="100"/>
        </p:scale>
        <p:origin x="-1190" y="-76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250" d="100"/>
          <a:sy n="250" d="100"/>
        </p:scale>
        <p:origin x="1290" y="-373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pPr/>
              <a:t>2 July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2 July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563563"/>
            <a:ext cx="44767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xmlns="" id="{0CB7C52D-12F1-4B27-95B4-DB01358D5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400"/>
      </a:spcBef>
      <a:spcAft>
        <a:spcPts val="4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71450" indent="-171450" algn="l" defTabSz="914400" rtl="0" eaLnBrk="1" latinLnBrk="0" hangingPunct="1">
      <a:buFont typeface="Wingdings" panose="05000000000000000000" pitchFamily="2" charset="2"/>
      <a:buChar char="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buFont typeface="Arial" panose="020B0604020202020204" pitchFamily="34" charset="0"/>
      <a:buChar char="―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579437" indent="-171450" algn="l" defTabSz="914400" rtl="0" eaLnBrk="1" latinLnBrk="0" hangingPunct="1">
      <a:buFont typeface="Arial" panose="020B0604020202020204" pitchFamily="34" charset="0"/>
      <a:buChar char="»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750887" indent="-171450" algn="l" defTabSz="914400" rtl="0" eaLnBrk="1" latinLnBrk="0" hangingPunct="1">
      <a:buFont typeface="Arial" panose="020B0604020202020204" pitchFamily="34" charset="0"/>
      <a:buChar char="›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tags" Target="../tags/tag28.xml"/><Relationship Id="rId11" Type="http://schemas.openxmlformats.org/officeDocument/2006/relationships/image" Target="../media/image3.png"/><Relationship Id="rId5" Type="http://schemas.openxmlformats.org/officeDocument/2006/relationships/tags" Target="../tags/tag27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9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oleObject" Target="../embeddings/oleObject9.bin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3.png"/><Relationship Id="rId2" Type="http://schemas.openxmlformats.org/officeDocument/2006/relationships/tags" Target="../tags/tag15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56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155.xml"/><Relationship Id="rId10" Type="http://schemas.openxmlformats.org/officeDocument/2006/relationships/image" Target="../media/image7.png"/><Relationship Id="rId4" Type="http://schemas.openxmlformats.org/officeDocument/2006/relationships/tags" Target="../tags/tag154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oleObject" Target="../embeddings/oleObject1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.v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oleObject" Target="../embeddings/oleObject14.bin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16.v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oleObject" Target="../embeddings/oleObject16.bin"/><Relationship Id="rId10" Type="http://schemas.openxmlformats.org/officeDocument/2006/relationships/tags" Target="../tags/tag225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oleObject" Target="../embeddings/oleObject17.bin"/><Relationship Id="rId10" Type="http://schemas.openxmlformats.org/officeDocument/2006/relationships/tags" Target="../tags/tag237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image" Target="../media/image6.png"/><Relationship Id="rId2" Type="http://schemas.openxmlformats.org/officeDocument/2006/relationships/tags" Target="../tags/tag25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oleObject" Target="../embeddings/oleObject5.bin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585851070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65600" name="think-cell Slide" r:id="rId10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31"/>
              </a:spcBef>
              <a:spcAft>
                <a:spcPts val="331"/>
              </a:spcAft>
            </a:pPr>
            <a:endParaRPr lang="en-US" sz="4852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6" name="Partnership">
            <a:extLst>
              <a:ext uri="{FF2B5EF4-FFF2-40B4-BE49-F238E27FC236}">
                <a16:creationId xmlns:a16="http://schemas.microsoft.com/office/drawing/2014/main" xmlns="" id="{B217107C-D279-4D90-AB38-6A6D6782398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16" y="0"/>
            <a:ext cx="10688638" cy="7562850"/>
          </a:xfrm>
          <a:prstGeom prst="rect">
            <a:avLst/>
          </a:prstGeom>
        </p:spPr>
      </p:pic>
      <p:grpSp>
        <p:nvGrpSpPr>
          <p:cNvPr id="4" name="LogoImage">
            <a:extLst>
              <a:ext uri="{FF2B5EF4-FFF2-40B4-BE49-F238E27FC236}">
                <a16:creationId xmlns:a16="http://schemas.microsoft.com/office/drawing/2014/main" xmlns="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483884" y="530613"/>
            <a:ext cx="1659756" cy="645363"/>
            <a:chOff x="0" y="973"/>
            <a:chExt cx="7680" cy="237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5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ClientLogo">
            <a:extLst>
              <a:ext uri="{FF2B5EF4-FFF2-40B4-BE49-F238E27FC236}">
                <a16:creationId xmlns:a16="http://schemas.microsoft.com/office/drawing/2014/main" xmlns="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483883" y="5496272"/>
            <a:ext cx="1667428" cy="106888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32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xmlns="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86333" y="4973713"/>
            <a:ext cx="5274843" cy="2375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544">
                <a:solidFill>
                  <a:schemeClr val="tx1"/>
                </a:solidFill>
              </a:defRPr>
            </a:lvl1pPr>
            <a:lvl2pPr marL="127801" indent="0">
              <a:buNone/>
              <a:defRPr>
                <a:solidFill>
                  <a:schemeClr val="bg1"/>
                </a:solidFill>
              </a:defRPr>
            </a:lvl2pPr>
            <a:lvl3pPr marL="514284" indent="0">
              <a:buNone/>
              <a:defRPr>
                <a:solidFill>
                  <a:schemeClr val="bg1"/>
                </a:solidFill>
              </a:defRPr>
            </a:lvl3pPr>
            <a:lvl4pPr marL="897476" indent="0">
              <a:buNone/>
              <a:defRPr>
                <a:solidFill>
                  <a:schemeClr val="bg1"/>
                </a:solidFill>
              </a:defRPr>
            </a:lvl4pPr>
            <a:lvl5pPr marL="12806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83883" y="4513183"/>
            <a:ext cx="5274843" cy="3394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206">
                <a:solidFill>
                  <a:schemeClr val="tx1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xmlns="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83883" y="2260479"/>
            <a:ext cx="5274843" cy="211921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52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isclaimer-English (United States)">
            <a:extLst>
              <a:ext uri="{FF2B5EF4-FFF2-40B4-BE49-F238E27FC236}">
                <a16:creationId xmlns:a16="http://schemas.microsoft.com/office/drawing/2014/main" xmlns="" id="{FB7A54AC-E14F-4BA1-B48F-5284B039668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483884" y="6826733"/>
            <a:ext cx="3607415" cy="3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87603" eaLnBrk="0" hangingPunct="0"/>
            <a:r>
              <a:rPr lang="en-US" sz="882" dirty="0">
                <a:solidFill>
                  <a:schemeClr val="tx1"/>
                </a:solidFill>
                <a:latin typeface="+mn-lt"/>
              </a:rPr>
              <a:t>CONFIDENTIAL AND PROPRIETARY</a:t>
            </a:r>
          </a:p>
          <a:p>
            <a:pPr defTabSz="887603" eaLnBrk="0" hangingPunct="0"/>
            <a:r>
              <a:rPr lang="en-US" sz="882" dirty="0">
                <a:solidFill>
                  <a:schemeClr val="tx1"/>
                </a:solidFill>
                <a:latin typeface="+mn-lt"/>
              </a:rPr>
              <a:t>Any use of this material without specific permission of McKinsey &amp; Company </a:t>
            </a:r>
            <a:br>
              <a:rPr lang="en-US" sz="882" dirty="0">
                <a:solidFill>
                  <a:schemeClr val="tx1"/>
                </a:solidFill>
                <a:latin typeface="+mn-lt"/>
              </a:rPr>
            </a:br>
            <a:r>
              <a:rPr lang="en-US" sz="882" dirty="0">
                <a:solidFill>
                  <a:schemeClr val="tx1"/>
                </a:solidFill>
                <a:latin typeface="+mn-lt"/>
              </a:rPr>
              <a:t>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xmlns="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330479777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47347" name="think-cell Slide" r:id="rId16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86333" y="189912"/>
            <a:ext cx="6108557" cy="80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864778" y="0"/>
            <a:ext cx="3823860" cy="75628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5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7165535" y="7117073"/>
            <a:ext cx="303824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86333" y="7117073"/>
            <a:ext cx="6108557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7165535" y="1303380"/>
            <a:ext cx="303824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86333" y="1303380"/>
            <a:ext cx="6108557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18D646E-BD43-4948-96FE-F798F0E18D71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486333" y="1303380"/>
            <a:ext cx="6108557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486333" y="975656"/>
            <a:ext cx="6108557" cy="3054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chemeClr val="tx1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486333" y="7169897"/>
            <a:ext cx="6108557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22" name="1. On-page tracker">
            <a:extLst>
              <a:ext uri="{FF2B5EF4-FFF2-40B4-BE49-F238E27FC236}">
                <a16:creationId xmlns:a16="http://schemas.microsoft.com/office/drawing/2014/main" xmlns="" id="{C9F4B9E2-8CBE-4C72-8316-55D330991DC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66732" y="98500"/>
            <a:ext cx="3038245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91139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58488" name="think-cell Slide" r:id="rId1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57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698604" y="0"/>
            <a:ext cx="2990034" cy="75628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5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73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9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73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xmlns="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995316" y="7117073"/>
            <a:ext cx="22045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xmlns="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86333" y="7117073"/>
            <a:ext cx="69422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xmlns="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7995316" y="1303380"/>
            <a:ext cx="22045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xmlns="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86333" y="1303380"/>
            <a:ext cx="69422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86333" y="189912"/>
            <a:ext cx="6942270" cy="80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86333" y="975655"/>
            <a:ext cx="6942270" cy="32772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chemeClr val="tx1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331"/>
              </a:spcBef>
              <a:spcAft>
                <a:spcPts val="331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1E771D75-4092-4C08-B152-0A8A51C4AB5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992429" y="98500"/>
            <a:ext cx="2212548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47086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486333" y="7117073"/>
            <a:ext cx="971597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86333" y="1303380"/>
            <a:ext cx="971597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86333" y="193175"/>
            <a:ext cx="9715972" cy="10912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BAF19FD1-F55B-47CA-98C2-847FF06FB46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97749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xmlns="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xmlns="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877888751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66624" name="think-cell Slide" r:id="rId5" imgW="360" imgH="360" progId="">
              <p:embed/>
            </p:oleObj>
          </a:graphicData>
        </a:graphic>
      </p:graphicFrame>
      <p:pic>
        <p:nvPicPr>
          <p:cNvPr id="9" name="Partnership">
            <a:extLst>
              <a:ext uri="{FF2B5EF4-FFF2-40B4-BE49-F238E27FC236}">
                <a16:creationId xmlns:a16="http://schemas.microsoft.com/office/drawing/2014/main" xmlns="" id="{7C3A32BD-483D-48A2-B0AF-7A52235712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grpSp>
        <p:nvGrpSpPr>
          <p:cNvPr id="13" name="LogoImage">
            <a:extLst>
              <a:ext uri="{FF2B5EF4-FFF2-40B4-BE49-F238E27FC236}">
                <a16:creationId xmlns:a16="http://schemas.microsoft.com/office/drawing/2014/main" xmlns="" id="{CC7EE236-F5C9-45E4-A938-FB794BCDD026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black">
          <a:xfrm>
            <a:off x="481542" y="530613"/>
            <a:ext cx="1659756" cy="645363"/>
            <a:chOff x="0" y="973"/>
            <a:chExt cx="7680" cy="2374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xmlns="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5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xmlns="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319737230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68672" name="think-cell Slide" r:id="rId11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31"/>
              </a:spcBef>
              <a:spcAft>
                <a:spcPts val="331"/>
              </a:spcAft>
            </a:pPr>
            <a:endParaRPr lang="en-US" sz="4852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1" name="Partnership">
            <a:extLst>
              <a:ext uri="{FF2B5EF4-FFF2-40B4-BE49-F238E27FC236}">
                <a16:creationId xmlns:a16="http://schemas.microsoft.com/office/drawing/2014/main" xmlns="" id="{93A279FD-F954-407E-8068-C22694CA778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grpSp>
        <p:nvGrpSpPr>
          <p:cNvPr id="16" name="LogoImage">
            <a:extLst>
              <a:ext uri="{FF2B5EF4-FFF2-40B4-BE49-F238E27FC236}">
                <a16:creationId xmlns:a16="http://schemas.microsoft.com/office/drawing/2014/main" xmlns="" id="{417D7FAF-35B8-4173-88FB-739B21C6DEBE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483884" y="530614"/>
            <a:ext cx="1659756" cy="645363"/>
            <a:chOff x="0" y="973"/>
            <a:chExt cx="7680" cy="2374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xmlns="" id="{03DD3F3B-2548-4AA0-A5B1-E54401FEE8F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A5CEE8F7-DC61-4907-AA21-C799D61ED268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5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483883" y="5496272"/>
            <a:ext cx="1667428" cy="106888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32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83883" y="4973713"/>
            <a:ext cx="5274843" cy="2375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544">
                <a:solidFill>
                  <a:schemeClr val="tx1"/>
                </a:solidFill>
              </a:defRPr>
            </a:lvl1pPr>
            <a:lvl2pPr marL="127801" indent="0">
              <a:buNone/>
              <a:defRPr>
                <a:solidFill>
                  <a:schemeClr val="bg1"/>
                </a:solidFill>
              </a:defRPr>
            </a:lvl2pPr>
            <a:lvl3pPr marL="514284" indent="0">
              <a:buNone/>
              <a:defRPr>
                <a:solidFill>
                  <a:schemeClr val="bg1"/>
                </a:solidFill>
              </a:defRPr>
            </a:lvl3pPr>
            <a:lvl4pPr marL="897476" indent="0">
              <a:buNone/>
              <a:defRPr>
                <a:solidFill>
                  <a:schemeClr val="bg1"/>
                </a:solidFill>
              </a:defRPr>
            </a:lvl4pPr>
            <a:lvl5pPr marL="12806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83883" y="4513183"/>
            <a:ext cx="5274843" cy="33941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206">
                <a:solidFill>
                  <a:schemeClr val="tx1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83883" y="2260479"/>
            <a:ext cx="5274843" cy="211921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52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Disclaimer-English (United States)">
            <a:extLst>
              <a:ext uri="{FF2B5EF4-FFF2-40B4-BE49-F238E27FC236}">
                <a16:creationId xmlns:a16="http://schemas.microsoft.com/office/drawing/2014/main" xmlns="" id="{365FDE2E-B4AC-48A0-8D5A-94F648AEA896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483884" y="6826733"/>
            <a:ext cx="3607415" cy="3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87603" eaLnBrk="0" hangingPunct="0"/>
            <a:r>
              <a:rPr lang="en-US" sz="882" dirty="0">
                <a:solidFill>
                  <a:schemeClr val="tx1"/>
                </a:solidFill>
                <a:latin typeface="+mn-lt"/>
              </a:rPr>
              <a:t>CONFIDENTIAL AND PROPRIETARY</a:t>
            </a:r>
          </a:p>
          <a:p>
            <a:pPr defTabSz="887603" eaLnBrk="0" hangingPunct="0"/>
            <a:r>
              <a:rPr lang="en-US" sz="882" dirty="0">
                <a:solidFill>
                  <a:schemeClr val="tx1"/>
                </a:solidFill>
                <a:latin typeface="+mn-lt"/>
              </a:rPr>
              <a:t>Any use of this material without specific permission of McKinsey &amp; Company </a:t>
            </a:r>
            <a:br>
              <a:rPr lang="en-US" sz="882" dirty="0">
                <a:solidFill>
                  <a:schemeClr val="tx1"/>
                </a:solidFill>
                <a:latin typeface="+mn-lt"/>
              </a:rPr>
            </a:br>
            <a:r>
              <a:rPr lang="en-US" sz="882" dirty="0">
                <a:solidFill>
                  <a:schemeClr val="tx1"/>
                </a:solidFill>
                <a:latin typeface="+mn-lt"/>
              </a:rPr>
              <a:t>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xmlns="" val="268859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14492392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55489" name="think-cell Slide" r:id="rId9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86333" y="189912"/>
            <a:ext cx="9715972" cy="806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86333" y="975656"/>
            <a:ext cx="9715972" cy="305468"/>
          </a:xfr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chemeClr val="tx1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1A5E303-71C7-4CBA-843E-F89BEE4870B0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85451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333" y="1881960"/>
            <a:ext cx="3342872" cy="95034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77F39A1E-9559-4F9B-9322-DA821850F2C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92196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333" y="3357165"/>
            <a:ext cx="4441129" cy="848522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xmlns="" id="{5F180569-9F8A-4CFD-8AEA-3EA78CFEFDB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52829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333" y="5051238"/>
            <a:ext cx="9715972" cy="7467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5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069A1AA2-18DA-45DB-84E6-54802C0193F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916993044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53441" name="think-cell Slide" r:id="rId9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86333" y="189912"/>
            <a:ext cx="9715972" cy="80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86333" y="975656"/>
            <a:ext cx="9715972" cy="305468"/>
          </a:xfr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chemeClr val="tx1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20047" y="3921731"/>
            <a:ext cx="8048544" cy="57699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75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320047" y="4724995"/>
            <a:ext cx="8048544" cy="305468"/>
          </a:xfr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chemeClr val="tx1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2CCA1113-D6DE-4306-88BB-3E74C4AA2F5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31267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329399147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48352" name="think-cell Slide" r:id="rId1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BF2AED7-361B-4221-9AF6-77A108DA0C2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992819" y="0"/>
            <a:ext cx="7695819" cy="75628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5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86333" y="7117073"/>
            <a:ext cx="2204532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3257577" y="7117073"/>
            <a:ext cx="69422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257577" y="1303380"/>
            <a:ext cx="69422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86333" y="1303380"/>
            <a:ext cx="2204532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86333" y="3026430"/>
            <a:ext cx="2204532" cy="848522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86333" y="4035774"/>
            <a:ext cx="2204532" cy="610937"/>
          </a:xfrm>
        </p:spPr>
        <p:txBody>
          <a:bodyPr wrap="square">
            <a:spAutoFit/>
          </a:bodyPr>
          <a:lstStyle>
            <a:lvl1pPr marL="0" indent="0" algn="l">
              <a:buNone/>
              <a:defRPr sz="1985" b="0">
                <a:solidFill>
                  <a:schemeClr val="bg2"/>
                </a:solidFill>
              </a:defRPr>
            </a:lvl1pPr>
            <a:lvl2pPr marL="504176" indent="0" algn="ctr">
              <a:buNone/>
              <a:defRPr sz="2206"/>
            </a:lvl2pPr>
            <a:lvl3pPr marL="1008350" indent="0" algn="ctr">
              <a:buNone/>
              <a:defRPr sz="1985"/>
            </a:lvl3pPr>
            <a:lvl4pPr marL="1512525" indent="0" algn="ctr">
              <a:buNone/>
              <a:defRPr sz="1764"/>
            </a:lvl4pPr>
            <a:lvl5pPr marL="2016700" indent="0" algn="ctr">
              <a:buNone/>
              <a:defRPr sz="1764"/>
            </a:lvl5pPr>
            <a:lvl6pPr marL="2520875" indent="0" algn="ctr">
              <a:buNone/>
              <a:defRPr sz="1764"/>
            </a:lvl6pPr>
            <a:lvl7pPr marL="3025049" indent="0" algn="ctr">
              <a:buNone/>
              <a:defRPr sz="1764"/>
            </a:lvl7pPr>
            <a:lvl8pPr marL="3529225" indent="0" algn="ctr">
              <a:buNone/>
              <a:defRPr sz="1764"/>
            </a:lvl8pPr>
            <a:lvl9pPr marL="4033401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63369B22-0805-4115-8106-351A57E7D4C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9438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39207846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51417" name="think-cell Slide" r:id="rId15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4E67A342-8C8E-4A76-A2F2-1541645630A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826532" y="0"/>
            <a:ext cx="6862106" cy="75628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5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095224" y="7117073"/>
            <a:ext cx="6108557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86333" y="7117073"/>
            <a:ext cx="3038245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095224" y="1303380"/>
            <a:ext cx="6108557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86333" y="1303380"/>
            <a:ext cx="3038245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86333" y="3026430"/>
            <a:ext cx="3038245" cy="84852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86333" y="4035775"/>
            <a:ext cx="3038244" cy="610936"/>
          </a:xfrm>
        </p:spPr>
        <p:txBody>
          <a:bodyPr wrap="square">
            <a:spAutoFit/>
          </a:bodyPr>
          <a:lstStyle>
            <a:lvl1pPr marL="0" indent="0" algn="l">
              <a:buNone/>
              <a:defRPr sz="1985" b="0">
                <a:solidFill>
                  <a:schemeClr val="bg2"/>
                </a:solidFill>
              </a:defRPr>
            </a:lvl1pPr>
            <a:lvl2pPr marL="504176" indent="0" algn="ctr">
              <a:buNone/>
              <a:defRPr sz="2206"/>
            </a:lvl2pPr>
            <a:lvl3pPr marL="1008350" indent="0" algn="ctr">
              <a:buNone/>
              <a:defRPr sz="1985"/>
            </a:lvl3pPr>
            <a:lvl4pPr marL="1512525" indent="0" algn="ctr">
              <a:buNone/>
              <a:defRPr sz="1764"/>
            </a:lvl4pPr>
            <a:lvl5pPr marL="2016700" indent="0" algn="ctr">
              <a:buNone/>
              <a:defRPr sz="1764"/>
            </a:lvl5pPr>
            <a:lvl6pPr marL="2520875" indent="0" algn="ctr">
              <a:buNone/>
              <a:defRPr sz="1764"/>
            </a:lvl6pPr>
            <a:lvl7pPr marL="3025049" indent="0" algn="ctr">
              <a:buNone/>
              <a:defRPr sz="1764"/>
            </a:lvl7pPr>
            <a:lvl8pPr marL="3529225" indent="0" algn="ctr">
              <a:buNone/>
              <a:defRPr sz="1764"/>
            </a:lvl8pPr>
            <a:lvl9pPr marL="4033401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3109F943-2570-4786-9DDF-D79F8B316D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128788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5341647" y="0"/>
            <a:ext cx="5346991" cy="75628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5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5762651" y="7117073"/>
            <a:ext cx="4441129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486333" y="7117073"/>
            <a:ext cx="4441129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5762651" y="1303380"/>
            <a:ext cx="4441129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86333" y="1303380"/>
            <a:ext cx="4441129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86333" y="189912"/>
            <a:ext cx="4441129" cy="806704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486333" y="975656"/>
            <a:ext cx="4441129" cy="305468"/>
          </a:xfr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ysClr val="windowText" lastClr="000000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2" name="1. On-page tracker">
            <a:extLst>
              <a:ext uri="{FF2B5EF4-FFF2-40B4-BE49-F238E27FC236}">
                <a16:creationId xmlns:a16="http://schemas.microsoft.com/office/drawing/2014/main" xmlns="" id="{69CA174A-B3CF-496F-A949-9AB132B7956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224719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819329222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56513" name="think-cell Slide" r:id="rId1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86333" y="189912"/>
            <a:ext cx="6108557" cy="806704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864778" y="0"/>
            <a:ext cx="3823860" cy="75628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5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 bwMode="black">
          <a:xfrm>
            <a:off x="7165535" y="7117073"/>
            <a:ext cx="303824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86333" y="7117073"/>
            <a:ext cx="6108557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7165535" y="1303380"/>
            <a:ext cx="303824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86333" y="1303380"/>
            <a:ext cx="6108557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86333" y="975656"/>
            <a:ext cx="6108557" cy="305468"/>
          </a:xfr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ysClr val="windowText" lastClr="000000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86333" y="7169897"/>
            <a:ext cx="6108557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CFC537C1-0243-4328-8607-D7E4669ABA6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66732" y="98500"/>
            <a:ext cx="3038245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16950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59512" name="think-cell Slide" r:id="rId1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331"/>
              </a:spcBef>
              <a:spcAft>
                <a:spcPts val="331"/>
              </a:spcAft>
              <a:buClrTx/>
              <a:buSzTx/>
              <a:buFontTx/>
              <a:buNone/>
              <a:tabLst/>
              <a:defRPr/>
            </a:pPr>
            <a:endParaRPr kumimoji="0" lang="en-US" sz="2757" b="1" i="0" u="none" strike="noStrike" kern="1200" cap="none" spc="0" normalizeH="0" baseline="0" noProof="0" dirty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698604" y="0"/>
            <a:ext cx="2990034" cy="75628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5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73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9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73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9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xmlns="" id="{2638C600-7B94-46B1-84A4-8C904769428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7995316" y="7117073"/>
            <a:ext cx="22045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86333" y="7117073"/>
            <a:ext cx="694227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C34BF1E9-D917-4FD9-B9F4-CB69675F1DDF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7995316" y="1303380"/>
            <a:ext cx="22045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86333" y="1303380"/>
            <a:ext cx="694227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86333" y="189912"/>
            <a:ext cx="6942270" cy="806704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86333" y="975656"/>
            <a:ext cx="6942270" cy="305468"/>
          </a:xfr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ysClr val="windowText" lastClr="000000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331"/>
              </a:spcBef>
              <a:spcAft>
                <a:spcPts val="331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16B54141-9CE9-413A-96EA-6AC5780A43D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992429" y="98500"/>
            <a:ext cx="2212548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413098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486333" y="7117073"/>
            <a:ext cx="971597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86333" y="1303380"/>
            <a:ext cx="971597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86333" y="193175"/>
            <a:ext cx="9715972" cy="10912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29EB75A9-1622-4264-ADA5-F4AA4329A73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1546407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>
            <a:extLst>
              <a:ext uri="{FF2B5EF4-FFF2-40B4-BE49-F238E27FC236}">
                <a16:creationId xmlns:a16="http://schemas.microsoft.com/office/drawing/2014/main" xmlns="" id="{2F705A80-1DB0-43C3-A71A-9587E6BCC3A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8598FB4-AA74-4A03-9184-C871CF56BAA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19649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491B0EE-37B4-4A8C-9C8F-48909747EA0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384478545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69696" name="think-cell Slide" r:id="rId6" imgW="360" imgH="360" progId="">
              <p:embed/>
            </p:oleObj>
          </a:graphicData>
        </a:graphic>
      </p:graphicFrame>
      <p:pic>
        <p:nvPicPr>
          <p:cNvPr id="11" name="Partnership">
            <a:extLst>
              <a:ext uri="{FF2B5EF4-FFF2-40B4-BE49-F238E27FC236}">
                <a16:creationId xmlns:a16="http://schemas.microsoft.com/office/drawing/2014/main" xmlns="" id="{FCA4B8D5-471D-4239-A62C-7BEFF7AC42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grpSp>
        <p:nvGrpSpPr>
          <p:cNvPr id="6" name="LogoImage">
            <a:extLst>
              <a:ext uri="{FF2B5EF4-FFF2-40B4-BE49-F238E27FC236}">
                <a16:creationId xmlns:a16="http://schemas.microsoft.com/office/drawing/2014/main" xmlns="" id="{280FE25E-C8A9-4A63-9254-D200989A2E09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black">
          <a:xfrm>
            <a:off x="481542" y="530614"/>
            <a:ext cx="1659756" cy="645363"/>
            <a:chOff x="0" y="973"/>
            <a:chExt cx="7680" cy="237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xmlns="" id="{FD120780-E7D0-42EA-AB5A-363335299EB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A9C60168-96E8-4CC3-91EC-B2F7F57959D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85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xmlns="" val="367790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CBE1EE2B-D7B9-4FA8-86FB-E46DD0E6B25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344561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0675" name="think-cell Slide" r:id="rId8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D278098-0E86-46E9-8C36-F667091074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86333" y="1881960"/>
            <a:ext cx="3342872" cy="76636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85249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333" y="3357165"/>
            <a:ext cx="4441129" cy="848522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xmlns="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30797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333" y="5051238"/>
            <a:ext cx="9715972" cy="7467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4970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20047" y="3921731"/>
            <a:ext cx="8048544" cy="57699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75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320047" y="4724995"/>
            <a:ext cx="8048544" cy="305468"/>
          </a:xfr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chemeClr val="tx1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707799229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49369" name="think-cell Slide" r:id="rId1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992819" y="0"/>
            <a:ext cx="7695819" cy="75628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5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257577" y="7117073"/>
            <a:ext cx="69422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86333" y="7117073"/>
            <a:ext cx="22045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257577" y="1303380"/>
            <a:ext cx="694227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86333" y="1303380"/>
            <a:ext cx="22045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86333" y="3026430"/>
            <a:ext cx="2204532" cy="848522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86333" y="4035774"/>
            <a:ext cx="2204532" cy="610937"/>
          </a:xfrm>
        </p:spPr>
        <p:txBody>
          <a:bodyPr wrap="square">
            <a:spAutoFit/>
          </a:bodyPr>
          <a:lstStyle>
            <a:lvl1pPr marL="0" indent="0" algn="l">
              <a:buNone/>
              <a:defRPr sz="1985" b="0">
                <a:solidFill>
                  <a:schemeClr val="tx1"/>
                </a:solidFill>
              </a:defRPr>
            </a:lvl1pPr>
            <a:lvl2pPr marL="504176" indent="0" algn="ctr">
              <a:buNone/>
              <a:defRPr sz="2206"/>
            </a:lvl2pPr>
            <a:lvl3pPr marL="1008350" indent="0" algn="ctr">
              <a:buNone/>
              <a:defRPr sz="1985"/>
            </a:lvl3pPr>
            <a:lvl4pPr marL="1512525" indent="0" algn="ctr">
              <a:buNone/>
              <a:defRPr sz="1764"/>
            </a:lvl4pPr>
            <a:lvl5pPr marL="2016700" indent="0" algn="ctr">
              <a:buNone/>
              <a:defRPr sz="1764"/>
            </a:lvl5pPr>
            <a:lvl6pPr marL="2520875" indent="0" algn="ctr">
              <a:buNone/>
              <a:defRPr sz="1764"/>
            </a:lvl6pPr>
            <a:lvl7pPr marL="3025049" indent="0" algn="ctr">
              <a:buNone/>
              <a:defRPr sz="1764"/>
            </a:lvl7pPr>
            <a:lvl8pPr marL="3529225" indent="0" algn="ctr">
              <a:buNone/>
              <a:defRPr sz="1764"/>
            </a:lvl8pPr>
            <a:lvl9pPr marL="40334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47036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315518377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50393" name="think-cell Slide" r:id="rId1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2D2E0F6-5BB5-47A0-8E4A-CD4E6673B1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826532" y="0"/>
            <a:ext cx="6862106" cy="75628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5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095224" y="7117073"/>
            <a:ext cx="6108557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86333" y="7117073"/>
            <a:ext cx="303824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095224" y="1303380"/>
            <a:ext cx="6108557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86333" y="1303380"/>
            <a:ext cx="3038245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86333" y="3026430"/>
            <a:ext cx="3038245" cy="84852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86333" y="4035775"/>
            <a:ext cx="3038244" cy="610936"/>
          </a:xfrm>
        </p:spPr>
        <p:txBody>
          <a:bodyPr wrap="square">
            <a:spAutoFit/>
          </a:bodyPr>
          <a:lstStyle>
            <a:lvl1pPr marL="0" indent="0" algn="l">
              <a:buNone/>
              <a:defRPr sz="1985" b="0">
                <a:solidFill>
                  <a:schemeClr val="tx1"/>
                </a:solidFill>
              </a:defRPr>
            </a:lvl1pPr>
            <a:lvl2pPr marL="504176" indent="0" algn="ctr">
              <a:buNone/>
              <a:defRPr sz="2206"/>
            </a:lvl2pPr>
            <a:lvl3pPr marL="1008350" indent="0" algn="ctr">
              <a:buNone/>
              <a:defRPr sz="1985"/>
            </a:lvl3pPr>
            <a:lvl4pPr marL="1512525" indent="0" algn="ctr">
              <a:buNone/>
              <a:defRPr sz="1764"/>
            </a:lvl4pPr>
            <a:lvl5pPr marL="2016700" indent="0" algn="ctr">
              <a:buNone/>
              <a:defRPr sz="1764"/>
            </a:lvl5pPr>
            <a:lvl6pPr marL="2520875" indent="0" algn="ctr">
              <a:buNone/>
              <a:defRPr sz="1764"/>
            </a:lvl6pPr>
            <a:lvl7pPr marL="3025049" indent="0" algn="ctr">
              <a:buNone/>
              <a:defRPr sz="1764"/>
            </a:lvl7pPr>
            <a:lvl8pPr marL="3529225" indent="0" algn="ctr">
              <a:buNone/>
              <a:defRPr sz="1764"/>
            </a:lvl8pPr>
            <a:lvl9pPr marL="40334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EBEB0180-CF25-470E-8580-7356ED77BB1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269291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891870595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54465" name="think-cell Slide" r:id="rId16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5341647" y="0"/>
            <a:ext cx="5346991" cy="75628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8" tIns="50419" rIns="100838" bIns="504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5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9917609" y="7166616"/>
            <a:ext cx="285364" cy="152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7352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93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7352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93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5762651" y="7117073"/>
            <a:ext cx="4441129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86333" y="7117073"/>
            <a:ext cx="4441129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762651" y="1303380"/>
            <a:ext cx="4441129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86333" y="1303380"/>
            <a:ext cx="4441129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86333" y="1303380"/>
            <a:ext cx="4441129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86333" y="189912"/>
            <a:ext cx="4441129" cy="80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486333" y="975656"/>
            <a:ext cx="4441129" cy="3054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985" b="0">
                <a:solidFill>
                  <a:schemeClr val="tx1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486333" y="7169897"/>
            <a:ext cx="6380448" cy="1357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82" dirty="0"/>
              <a:t>Source: …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6274231" y="98500"/>
            <a:ext cx="3928074" cy="135764"/>
          </a:xfrm>
        </p:spPr>
        <p:txBody>
          <a:bodyPr anchor="ctr" anchorCtr="0">
            <a:spAutoFit/>
          </a:bodyPr>
          <a:lstStyle>
            <a:lvl1pPr algn="r">
              <a:defRPr sz="882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xmlns="" val="60546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34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33" Type="http://schemas.openxmlformats.org/officeDocument/2006/relationships/tags" Target="../tags/tag18.xml"/><Relationship Id="rId38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5.xml"/><Relationship Id="rId29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32" Type="http://schemas.openxmlformats.org/officeDocument/2006/relationships/tags" Target="../tags/tag17.xml"/><Relationship Id="rId37" Type="http://schemas.openxmlformats.org/officeDocument/2006/relationships/tags" Target="../tags/tag22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8.xml"/><Relationship Id="rId28" Type="http://schemas.openxmlformats.org/officeDocument/2006/relationships/tags" Target="../tags/tag13.xml"/><Relationship Id="rId36" Type="http://schemas.openxmlformats.org/officeDocument/2006/relationships/tags" Target="../tags/tag2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Relationship Id="rId27" Type="http://schemas.openxmlformats.org/officeDocument/2006/relationships/tags" Target="../tags/tag12.xml"/><Relationship Id="rId30" Type="http://schemas.openxmlformats.org/officeDocument/2006/relationships/tags" Target="../tags/tag15.xml"/><Relationship Id="rId35" Type="http://schemas.openxmlformats.org/officeDocument/2006/relationships/tags" Target="../tags/tag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9" Type="http://schemas.openxmlformats.org/officeDocument/2006/relationships/oleObject" Target="../embeddings/oleObject11.bin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134.xml"/><Relationship Id="rId34" Type="http://schemas.openxmlformats.org/officeDocument/2006/relationships/tags" Target="../tags/tag14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38" Type="http://schemas.openxmlformats.org/officeDocument/2006/relationships/tags" Target="../tags/tag151.xml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11.v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37" Type="http://schemas.openxmlformats.org/officeDocument/2006/relationships/tags" Target="../tags/tag150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tags" Target="../tags/tag149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132.xml"/><Relationship Id="rId31" Type="http://schemas.openxmlformats.org/officeDocument/2006/relationships/tags" Target="../tags/tag14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tags" Target="../tags/tag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136111937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52434" name="think-cell Slide" r:id="rId39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194173E-7BB3-47F4-8EAD-18BFC563F97A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 userDrawn="1">
            <p:custDataLst>
              <p:tags r:id="rId19"/>
            </p:custDataLst>
          </p:nvPr>
        </p:nvCxnSpPr>
        <p:spPr>
          <a:xfrm>
            <a:off x="486333" y="7117073"/>
            <a:ext cx="971597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 userDrawn="1">
            <p:custDataLst>
              <p:tags r:id="rId20"/>
            </p:custDataLst>
          </p:nvPr>
        </p:nvCxnSpPr>
        <p:spPr>
          <a:xfrm>
            <a:off x="486333" y="1303380"/>
            <a:ext cx="971597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85663" y="6924394"/>
            <a:ext cx="6381117" cy="1357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486333" y="189912"/>
            <a:ext cx="9715972" cy="80670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33" y="2394903"/>
            <a:ext cx="9715972" cy="27831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>
            <p:custDataLst>
              <p:tags r:id="rId23"/>
            </p:custDataLst>
          </p:nvPr>
        </p:nvGrpSpPr>
        <p:grpSpPr>
          <a:xfrm>
            <a:off x="0" y="0"/>
            <a:ext cx="10687302" cy="756285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985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xmlns="" id="{5048A9C9-0655-49B2-A283-6A54678F321B}"/>
              </a:ext>
            </a:extLst>
          </p:cNvPr>
          <p:cNvGrpSpPr/>
          <p:nvPr userDrawn="1"/>
        </p:nvGrpSpPr>
        <p:grpSpPr>
          <a:xfrm>
            <a:off x="9253290" y="4648279"/>
            <a:ext cx="863423" cy="2131451"/>
            <a:chOff x="9585951" y="2872345"/>
            <a:chExt cx="984864" cy="193280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xmlns="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xmlns="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xmlns="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xmlns="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xmlns="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xmlns="" id="{50F3208A-D1A9-4DEE-B968-1381D0DE88E8}"/>
                </a:ext>
              </a:extLst>
            </p:cNvPr>
            <p:cNvSpPr txBox="1"/>
            <p:nvPr/>
          </p:nvSpPr>
          <p:spPr>
            <a:xfrm>
              <a:off x="9912097" y="2872345"/>
              <a:ext cx="658718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xmlns="" id="{69AC8C80-52E4-4497-A147-009E23FB42A5}"/>
                </a:ext>
              </a:extLst>
            </p:cNvPr>
            <p:cNvSpPr txBox="1"/>
            <p:nvPr/>
          </p:nvSpPr>
          <p:spPr>
            <a:xfrm>
              <a:off x="9912097" y="3251843"/>
              <a:ext cx="658718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xmlns="" id="{218BEB5C-C19E-451D-B538-56A492CF74C6}"/>
                </a:ext>
              </a:extLst>
            </p:cNvPr>
            <p:cNvSpPr txBox="1"/>
            <p:nvPr/>
          </p:nvSpPr>
          <p:spPr>
            <a:xfrm>
              <a:off x="9912097" y="3631341"/>
              <a:ext cx="658718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xmlns="" id="{B77C1590-32D9-4A52-8AF0-454D06E80BF2}"/>
                </a:ext>
              </a:extLst>
            </p:cNvPr>
            <p:cNvSpPr txBox="1"/>
            <p:nvPr/>
          </p:nvSpPr>
          <p:spPr>
            <a:xfrm>
              <a:off x="9912097" y="4002762"/>
              <a:ext cx="658718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xmlns="" id="{A40A9DB6-E1B2-47A6-8B66-4FCDC31DD600}"/>
                </a:ext>
              </a:extLst>
            </p:cNvPr>
            <p:cNvSpPr txBox="1"/>
            <p:nvPr/>
          </p:nvSpPr>
          <p:spPr>
            <a:xfrm>
              <a:off x="9912097" y="4374183"/>
              <a:ext cx="653111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xmlns="" id="{DDFB4BFF-188C-450D-B4D3-DF8BD2DB3D7F}"/>
              </a:ext>
            </a:extLst>
          </p:cNvPr>
          <p:cNvGrpSpPr/>
          <p:nvPr userDrawn="1"/>
        </p:nvGrpSpPr>
        <p:grpSpPr>
          <a:xfrm>
            <a:off x="6771294" y="1766711"/>
            <a:ext cx="897397" cy="2131451"/>
            <a:chOff x="7723680" y="1602056"/>
            <a:chExt cx="1023616" cy="1932802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xmlns="" id="{66D8D147-F2B4-4250-9C41-767555E14320}"/>
                </a:ext>
              </a:extLst>
            </p:cNvPr>
            <p:cNvSpPr txBox="1"/>
            <p:nvPr/>
          </p:nvSpPr>
          <p:spPr>
            <a:xfrm>
              <a:off x="8076312" y="1602056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xmlns="" id="{E9DCC6EC-92E6-47D0-B23D-94365AC17441}"/>
                </a:ext>
              </a:extLst>
            </p:cNvPr>
            <p:cNvSpPr txBox="1"/>
            <p:nvPr/>
          </p:nvSpPr>
          <p:spPr>
            <a:xfrm>
              <a:off x="8076312" y="1977515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xmlns="" id="{8451F4C0-E484-44FD-B923-EE0B1E1D1274}"/>
                </a:ext>
              </a:extLst>
            </p:cNvPr>
            <p:cNvSpPr txBox="1"/>
            <p:nvPr/>
          </p:nvSpPr>
          <p:spPr>
            <a:xfrm>
              <a:off x="8076312" y="2352974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xmlns="" id="{508A2D78-9A17-4FB2-A405-02E4BB25DD6C}"/>
                </a:ext>
              </a:extLst>
            </p:cNvPr>
            <p:cNvSpPr txBox="1"/>
            <p:nvPr/>
          </p:nvSpPr>
          <p:spPr>
            <a:xfrm>
              <a:off x="8076312" y="2728433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xmlns="" id="{CF32E1C9-EF64-41BC-8B8E-B7FED880E653}"/>
                </a:ext>
              </a:extLst>
            </p:cNvPr>
            <p:cNvSpPr txBox="1"/>
            <p:nvPr/>
          </p:nvSpPr>
          <p:spPr>
            <a:xfrm>
              <a:off x="8076312" y="3103894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xmlns="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F21E8F0F-ACA9-405E-8484-3FE9B6124FF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xmlns="" id="{315D8D40-04AC-475B-AFC0-F08E492D131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xmlns="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D27FF75E-C9E0-4D28-8F47-85C2D2EE375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BDC4F596-0330-4D95-8A02-83794DACDB00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xmlns="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6B270099-CB45-46A3-8BC6-ADF0FABD3567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4D910DDA-12F5-450E-85C1-CD98B4A9EE8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xmlns="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81477097-8655-4968-A993-EA579ADDDBC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EAFFF099-23A4-4400-9308-28EB2E760A7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xmlns="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BE9440E9-0BAB-4509-A556-8A80E9683FAB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CA6DB424-2E98-4F1D-87A4-EE09FA80568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xmlns="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89345" y="1421781"/>
            <a:ext cx="472565" cy="171265"/>
            <a:chOff x="8456447" y="272180"/>
            <a:chExt cx="404255" cy="155273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xmlns="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404255" cy="1552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316589">
                <a:buClr>
                  <a:schemeClr val="tx2"/>
                </a:buClr>
              </a:pPr>
              <a:r>
                <a:rPr lang="en-US" sz="993" b="1" spc="55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82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xmlns="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7453"/>
              <a:ext cx="404255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xmlns="" id="{BA3F11B7-574B-46B5-AA05-051B7C0195CA}"/>
              </a:ext>
            </a:extLst>
          </p:cNvPr>
          <p:cNvGrpSpPr/>
          <p:nvPr userDrawn="1"/>
        </p:nvGrpSpPr>
        <p:grpSpPr>
          <a:xfrm>
            <a:off x="9089489" y="3522180"/>
            <a:ext cx="1112817" cy="1294448"/>
            <a:chOff x="4372690" y="3631341"/>
            <a:chExt cx="1269335" cy="117380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xmlns="" id="{A89F3277-B9B0-4605-94B5-1A0F3CF3FD94}"/>
                </a:ext>
              </a:extLst>
            </p:cNvPr>
            <p:cNvSpPr txBox="1"/>
            <p:nvPr/>
          </p:nvSpPr>
          <p:spPr>
            <a:xfrm>
              <a:off x="4988914" y="3631341"/>
              <a:ext cx="653111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xmlns="" id="{728FD0F6-6F17-4DBC-A433-275600325C11}"/>
                </a:ext>
              </a:extLst>
            </p:cNvPr>
            <p:cNvSpPr txBox="1"/>
            <p:nvPr/>
          </p:nvSpPr>
          <p:spPr>
            <a:xfrm>
              <a:off x="4988914" y="4002762"/>
              <a:ext cx="653111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xmlns="" id="{824D0AAE-0E8B-4539-A5E0-724A7C2C5FB7}"/>
                </a:ext>
              </a:extLst>
            </p:cNvPr>
            <p:cNvSpPr txBox="1"/>
            <p:nvPr/>
          </p:nvSpPr>
          <p:spPr>
            <a:xfrm>
              <a:off x="4988914" y="4374183"/>
              <a:ext cx="653111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xmlns="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85" baseline="0" dirty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xmlns="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85" baseline="0" dirty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xmlns="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85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60" r:id="rId7"/>
    <p:sldLayoutId id="2147483856" r:id="rId8"/>
    <p:sldLayoutId id="2147483805" r:id="rId9"/>
    <p:sldLayoutId id="2147483806" r:id="rId10"/>
    <p:sldLayoutId id="2147483882" r:id="rId11"/>
    <p:sldLayoutId id="2147483879" r:id="rId12"/>
    <p:sldLayoutId id="2147483706" r:id="rId13"/>
    <p:sldLayoutId id="2147483718" r:id="rId14"/>
  </p:sldLayoutIdLst>
  <p:txStyles>
    <p:titleStyle>
      <a:lvl1pPr algn="l" defTabSz="1008400" rtl="0" eaLnBrk="1" latinLnBrk="0" hangingPunct="1">
        <a:lnSpc>
          <a:spcPct val="100000"/>
        </a:lnSpc>
        <a:spcBef>
          <a:spcPct val="0"/>
        </a:spcBef>
        <a:buNone/>
        <a:defRPr sz="2757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8400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Segoe UI" panose="020B0502040204020203" pitchFamily="34" charset="0"/>
        <a:buChar char="​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52100" indent="-248599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Wingdings" panose="05000000000000000000" pitchFamily="2" charset="2"/>
        <a:buChar char="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68976" indent="-316876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Arial" panose="020B0604020202020204" pitchFamily="34" charset="0"/>
        <a:buChar char="—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19325" indent="-201330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Arial" panose="020B0604020202020204" pitchFamily="34" charset="0"/>
        <a:buChar char="»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008400" indent="-150560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Char char="›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197475" indent="-189075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Char char="▫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197475" indent="-189075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Char char="▫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197475" indent="-189075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Char char="▫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197475" indent="-189075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Char char="▫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509" userDrawn="1">
          <p15:clr>
            <a:srgbClr val="5ACBF0"/>
          </p15:clr>
        </p15:guide>
        <p15:guide id="3" orient="horz" pos="4314" userDrawn="1">
          <p15:clr>
            <a:srgbClr val="5ACBF0"/>
          </p15:clr>
        </p15:guide>
        <p15:guide id="4" orient="horz" pos="1185" userDrawn="1">
          <p15:clr>
            <a:srgbClr val="F26B43"/>
          </p15:clr>
        </p15:guide>
        <p15:guide id="5" pos="6425" userDrawn="1">
          <p15:clr>
            <a:srgbClr val="F26B43"/>
          </p15:clr>
        </p15:guide>
        <p15:guide id="6" pos="302" userDrawn="1">
          <p15:clr>
            <a:srgbClr val="F26B43"/>
          </p15:clr>
        </p15:guide>
        <p15:guide id="8" orient="horz" pos="44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8800E62-ECD5-472D-995B-013B57BB4C0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745138855"/>
              </p:ext>
            </p:extLst>
          </p:nvPr>
        </p:nvGraphicFramePr>
        <p:xfrm>
          <a:off x="1392" y="1751"/>
          <a:ext cx="1392" cy="1751"/>
        </p:xfrm>
        <a:graphic>
          <a:graphicData uri="http://schemas.openxmlformats.org/presentationml/2006/ole">
            <p:oleObj spid="_x0000_s67648" name="think-cell Slide" r:id="rId39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1744EB-7E76-4AE2-88F6-C0D4CE03B5BB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39175" cy="175066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31"/>
              </a:spcBef>
              <a:spcAft>
                <a:spcPts val="331"/>
              </a:spcAft>
            </a:pPr>
            <a:endParaRPr lang="en-US" sz="2757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 bwMode="black">
          <a:xfrm>
            <a:off x="8763379" y="7167308"/>
            <a:ext cx="1251946" cy="1527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 userDrawn="1">
            <p:custDataLst>
              <p:tags r:id="rId19"/>
            </p:custDataLst>
          </p:nvPr>
        </p:nvCxnSpPr>
        <p:spPr>
          <a:xfrm>
            <a:off x="486333" y="7117073"/>
            <a:ext cx="971597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 userDrawn="1">
            <p:custDataLst>
              <p:tags r:id="rId20"/>
            </p:custDataLst>
          </p:nvPr>
        </p:nvCxnSpPr>
        <p:spPr>
          <a:xfrm>
            <a:off x="486333" y="1303380"/>
            <a:ext cx="971597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86333" y="189912"/>
            <a:ext cx="9715972" cy="80670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33" y="2394903"/>
            <a:ext cx="9715972" cy="27831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 userDrawn="1">
            <p:custDataLst>
              <p:tags r:id="rId22"/>
            </p:custDataLst>
          </p:nvPr>
        </p:nvGrpSpPr>
        <p:grpSpPr>
          <a:xfrm>
            <a:off x="1336" y="0"/>
            <a:ext cx="10687302" cy="756285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985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59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485663" y="6924394"/>
            <a:ext cx="6381117" cy="1357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2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28785628-9685-42DD-85C6-4A7FDEAEB9E4}"/>
              </a:ext>
            </a:extLst>
          </p:cNvPr>
          <p:cNvGrpSpPr/>
          <p:nvPr userDrawn="1"/>
        </p:nvGrpSpPr>
        <p:grpSpPr>
          <a:xfrm>
            <a:off x="9400245" y="4725897"/>
            <a:ext cx="863423" cy="2131451"/>
            <a:chOff x="9585951" y="2872345"/>
            <a:chExt cx="984864" cy="193280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xmlns="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xmlns="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xmlns="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xmlns="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xmlns="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44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xmlns="" id="{CD018A8B-4FD0-4C99-AA47-D684D1049136}"/>
                </a:ext>
              </a:extLst>
            </p:cNvPr>
            <p:cNvSpPr txBox="1"/>
            <p:nvPr/>
          </p:nvSpPr>
          <p:spPr>
            <a:xfrm>
              <a:off x="9912097" y="2872345"/>
              <a:ext cx="658718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xmlns="" id="{24E194E3-38A9-4A3A-AEBA-D1DCF1935051}"/>
                </a:ext>
              </a:extLst>
            </p:cNvPr>
            <p:cNvSpPr txBox="1"/>
            <p:nvPr/>
          </p:nvSpPr>
          <p:spPr>
            <a:xfrm>
              <a:off x="9912097" y="3251843"/>
              <a:ext cx="658718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xmlns="" id="{DCCF084D-A8B2-46B3-BE03-CFDA8E58B2B9}"/>
                </a:ext>
              </a:extLst>
            </p:cNvPr>
            <p:cNvSpPr txBox="1"/>
            <p:nvPr/>
          </p:nvSpPr>
          <p:spPr>
            <a:xfrm>
              <a:off x="9912097" y="3631341"/>
              <a:ext cx="658718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xmlns="" id="{0E49468C-EFEE-4C9A-BECB-CC10BE34BF4B}"/>
                </a:ext>
              </a:extLst>
            </p:cNvPr>
            <p:cNvSpPr txBox="1"/>
            <p:nvPr/>
          </p:nvSpPr>
          <p:spPr>
            <a:xfrm>
              <a:off x="9912097" y="4002762"/>
              <a:ext cx="658718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xmlns="" id="{443480AB-89E7-497E-A131-91869590BDB0}"/>
                </a:ext>
              </a:extLst>
            </p:cNvPr>
            <p:cNvSpPr txBox="1"/>
            <p:nvPr/>
          </p:nvSpPr>
          <p:spPr>
            <a:xfrm>
              <a:off x="9912097" y="4374183"/>
              <a:ext cx="653111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xmlns="" id="{BCBAA4B3-76E3-4E3E-9DFB-193618E70571}"/>
              </a:ext>
            </a:extLst>
          </p:cNvPr>
          <p:cNvGrpSpPr/>
          <p:nvPr userDrawn="1"/>
        </p:nvGrpSpPr>
        <p:grpSpPr>
          <a:xfrm>
            <a:off x="6771294" y="1766711"/>
            <a:ext cx="897397" cy="2131451"/>
            <a:chOff x="7723680" y="1602056"/>
            <a:chExt cx="1023616" cy="1932802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xmlns="" id="{A8F35D73-D259-46FA-AFD2-EA8247EDE0BB}"/>
                </a:ext>
              </a:extLst>
            </p:cNvPr>
            <p:cNvSpPr txBox="1"/>
            <p:nvPr/>
          </p:nvSpPr>
          <p:spPr>
            <a:xfrm>
              <a:off x="8076312" y="1602056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xmlns="" id="{8C810E22-5C1D-4238-A604-CBCDDCB4C05E}"/>
                </a:ext>
              </a:extLst>
            </p:cNvPr>
            <p:cNvSpPr txBox="1"/>
            <p:nvPr/>
          </p:nvSpPr>
          <p:spPr>
            <a:xfrm>
              <a:off x="8076312" y="1977515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xmlns="" id="{E4D11ABD-C458-4D2C-B8BA-1BD7E497965C}"/>
                </a:ext>
              </a:extLst>
            </p:cNvPr>
            <p:cNvSpPr txBox="1"/>
            <p:nvPr/>
          </p:nvSpPr>
          <p:spPr>
            <a:xfrm>
              <a:off x="8076312" y="2352974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xmlns="" id="{6751DA88-7594-4AF8-9B0B-6D236454D486}"/>
                </a:ext>
              </a:extLst>
            </p:cNvPr>
            <p:cNvSpPr txBox="1"/>
            <p:nvPr/>
          </p:nvSpPr>
          <p:spPr>
            <a:xfrm>
              <a:off x="8076312" y="2728433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xmlns="" id="{9BD97B4F-09E8-498D-A862-8771F6492867}"/>
                </a:ext>
              </a:extLst>
            </p:cNvPr>
            <p:cNvSpPr txBox="1"/>
            <p:nvPr/>
          </p:nvSpPr>
          <p:spPr>
            <a:xfrm>
              <a:off x="8076312" y="3103894"/>
              <a:ext cx="670984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xmlns="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6FAD167A-470E-49B3-9358-C391E9721499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xmlns="" id="{2106BC3D-6019-4A97-BF49-95FEE529E3E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xmlns="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14C29FC0-EC32-412C-A1FC-29EF13DE812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08217F02-10EE-4BF5-8640-3409A47C584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xmlns="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69BF58B2-CF38-41FB-8EF8-3EE6A3F1398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9A2D06B2-79B1-475C-A66E-9CB573E98829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xmlns="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3A7C7C4F-14E8-4812-AC35-7D066AEC66E0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7F7E2EA4-AD8C-4DA3-ACA6-A69404D1E88D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xmlns="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88573FB6-1F3D-4B01-98F6-7E4478BE33E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5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xmlns="" id="{CF3B10D5-50BA-4075-BEDD-5D7FF7BE36E6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5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xmlns="" id="{174FA759-1A16-45E2-B8DB-6AC61DFC92D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90492" y="1421781"/>
            <a:ext cx="472565" cy="171265"/>
            <a:chOff x="8456447" y="272180"/>
            <a:chExt cx="405450" cy="155273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xmlns="" id="{99FB5892-A9FF-4D0E-8661-19A39D5E096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405450" cy="1552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316589">
                <a:buClr>
                  <a:schemeClr val="tx2"/>
                </a:buClr>
              </a:pPr>
              <a:r>
                <a:rPr lang="en-US" sz="993" b="1" spc="55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82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xmlns="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7453"/>
              <a:ext cx="405450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xmlns="" id="{96520A0D-E8D0-48B5-8162-BA1976A5C3E1}"/>
              </a:ext>
            </a:extLst>
          </p:cNvPr>
          <p:cNvGrpSpPr/>
          <p:nvPr userDrawn="1"/>
        </p:nvGrpSpPr>
        <p:grpSpPr>
          <a:xfrm>
            <a:off x="9030797" y="3493210"/>
            <a:ext cx="1112817" cy="1294448"/>
            <a:chOff x="4372690" y="3631341"/>
            <a:chExt cx="1269335" cy="117380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xmlns="" id="{D5E27233-7661-43E0-8C1B-859EBE562598}"/>
                </a:ext>
              </a:extLst>
            </p:cNvPr>
            <p:cNvSpPr txBox="1"/>
            <p:nvPr/>
          </p:nvSpPr>
          <p:spPr>
            <a:xfrm>
              <a:off x="4988914" y="3631341"/>
              <a:ext cx="653111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xmlns="" id="{215BA769-FC3A-4971-81E8-16C8E7138029}"/>
                </a:ext>
              </a:extLst>
            </p:cNvPr>
            <p:cNvSpPr txBox="1"/>
            <p:nvPr/>
          </p:nvSpPr>
          <p:spPr>
            <a:xfrm>
              <a:off x="4988914" y="4002762"/>
              <a:ext cx="653111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xmlns="" id="{75880242-A8D7-441D-805E-B817DF5CA854}"/>
                </a:ext>
              </a:extLst>
            </p:cNvPr>
            <p:cNvSpPr txBox="1"/>
            <p:nvPr/>
          </p:nvSpPr>
          <p:spPr>
            <a:xfrm>
              <a:off x="4988914" y="4374183"/>
              <a:ext cx="653111" cy="4309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62"/>
                </a:spcAft>
              </a:pPr>
              <a:r>
                <a:rPr lang="en-US" sz="1544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xmlns="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85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xmlns="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85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xmlns="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85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81" r:id="rId11"/>
    <p:sldLayoutId id="2147483880" r:id="rId12"/>
    <p:sldLayoutId id="2147483877" r:id="rId13"/>
    <p:sldLayoutId id="2147483878" r:id="rId14"/>
  </p:sldLayoutIdLst>
  <p:txStyles>
    <p:titleStyle>
      <a:lvl1pPr algn="l" defTabSz="1008400" rtl="0" eaLnBrk="1" latinLnBrk="0" hangingPunct="1">
        <a:lnSpc>
          <a:spcPct val="100000"/>
        </a:lnSpc>
        <a:spcBef>
          <a:spcPct val="0"/>
        </a:spcBef>
        <a:buNone/>
        <a:defRPr sz="2757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8400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Segoe UI" panose="020B0502040204020203" pitchFamily="34" charset="0"/>
        <a:buChar char="​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52100" indent="-248599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Wingdings" panose="05000000000000000000" pitchFamily="2" charset="2"/>
        <a:buChar char="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68976" indent="-316876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Arial" panose="020B0604020202020204" pitchFamily="34" charset="0"/>
        <a:buChar char="—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19325" indent="-201330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Font typeface="Arial" panose="020B0604020202020204" pitchFamily="34" charset="0"/>
        <a:buChar char="»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008400" indent="-150560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Char char="›"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08400" indent="0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None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08400" indent="0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None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08400" indent="0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None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08400" indent="0" algn="l" defTabSz="1008400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SzPct val="100000"/>
        <a:buFont typeface="Arial" panose="020B0604020202020204" pitchFamily="34" charset="0"/>
        <a:buNone/>
        <a:defRPr sz="176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509" userDrawn="1">
          <p15:clr>
            <a:srgbClr val="5ACBF0"/>
          </p15:clr>
        </p15:guide>
        <p15:guide id="3" orient="horz" pos="4314" userDrawn="1">
          <p15:clr>
            <a:srgbClr val="5ACBF0"/>
          </p15:clr>
        </p15:guide>
        <p15:guide id="4" orient="horz" pos="1185" userDrawn="1">
          <p15:clr>
            <a:srgbClr val="F26B43"/>
          </p15:clr>
        </p15:guide>
        <p15:guide id="5" pos="6425" userDrawn="1">
          <p15:clr>
            <a:srgbClr val="F26B43"/>
          </p15:clr>
        </p15:guide>
        <p15:guide id="6" pos="302" userDrawn="1">
          <p15:clr>
            <a:srgbClr val="F26B43"/>
          </p15:clr>
        </p15:guide>
        <p15:guide id="8" orient="horz" pos="44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19.bin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443256DB-971D-460E-8D0D-BF49C5D26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3736" name="think-cell Slide" r:id="rId3" imgW="360" imgH="360" progId="">
              <p:embed/>
            </p:oleObj>
          </a:graphicData>
        </a:graphic>
      </p:graphicFrame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ACBE77B4-A7D8-4E15-9978-6AE9337D9B5A}"/>
              </a:ext>
            </a:extLst>
          </p:cNvPr>
          <p:cNvSpPr>
            <a:spLocks/>
          </p:cNvSpPr>
          <p:nvPr/>
        </p:nvSpPr>
        <p:spPr>
          <a:xfrm>
            <a:off x="95645" y="520700"/>
            <a:ext cx="10495209" cy="6902453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3D68C2D4-8C50-4B9B-AE65-20D5225518E9}"/>
              </a:ext>
            </a:extLst>
          </p:cNvPr>
          <p:cNvSpPr txBox="1">
            <a:spLocks/>
          </p:cNvSpPr>
          <p:nvPr/>
        </p:nvSpPr>
        <p:spPr>
          <a:xfrm>
            <a:off x="95645" y="68594"/>
            <a:ext cx="10495209" cy="4308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ED3F56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44C4351A-7CBE-4AA1-88A0-5A9669502819}"/>
              </a:ext>
            </a:extLst>
          </p:cNvPr>
          <p:cNvSpPr txBox="1">
            <a:spLocks/>
          </p:cNvSpPr>
          <p:nvPr/>
        </p:nvSpPr>
        <p:spPr>
          <a:xfrm>
            <a:off x="180689" y="594747"/>
            <a:ext cx="10341739" cy="198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КАНАЛЫ ОБСЛУЖИВАНИЯ КЛИЕНТОВ СГК 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EA4B70CB-6D7D-40BC-A38B-9A1A78DB4382}"/>
              </a:ext>
            </a:extLst>
          </p:cNvPr>
          <p:cNvGrpSpPr/>
          <p:nvPr/>
        </p:nvGrpSpPr>
        <p:grpSpPr>
          <a:xfrm>
            <a:off x="9705363" y="582786"/>
            <a:ext cx="799204" cy="222286"/>
            <a:chOff x="9191625" y="653755"/>
            <a:chExt cx="1038226" cy="288767"/>
          </a:xfrm>
        </p:grpSpPr>
        <p:pic>
          <p:nvPicPr>
            <p:cNvPr id="312" name="Picture 8" descr="СГК приступает к ремонту на ТЭЦ-4 | | Infopro54 - Новости ...">
              <a:extLst>
                <a:ext uri="{FF2B5EF4-FFF2-40B4-BE49-F238E27FC236}">
                  <a16:creationId xmlns:a16="http://schemas.microsoft.com/office/drawing/2014/main" xmlns="" id="{F51CCA14-2A07-4530-A4E9-55FA4E7EF6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grayscl/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037" t="10566" b="21181"/>
            <a:stretch/>
          </p:blipFill>
          <p:spPr bwMode="auto">
            <a:xfrm>
              <a:off x="9514739" y="668810"/>
              <a:ext cx="715112" cy="258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" name="Picture 8" descr="СГК приступает к ремонту на ТЭЦ-4 | | Infopro54 - Новости ...">
              <a:extLst>
                <a:ext uri="{FF2B5EF4-FFF2-40B4-BE49-F238E27FC236}">
                  <a16:creationId xmlns:a16="http://schemas.microsoft.com/office/drawing/2014/main" xmlns="" id="{38DFBEAC-72A8-4977-881E-F63300992B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4963" b="10545"/>
            <a:stretch/>
          </p:blipFill>
          <p:spPr bwMode="auto">
            <a:xfrm>
              <a:off x="9191625" y="653755"/>
              <a:ext cx="328534" cy="28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xmlns="" id="{9B8DE81B-3555-43E2-8E9F-69DAA5E0021A}"/>
              </a:ext>
            </a:extLst>
          </p:cNvPr>
          <p:cNvSpPr>
            <a:spLocks/>
          </p:cNvSpPr>
          <p:nvPr/>
        </p:nvSpPr>
        <p:spPr>
          <a:xfrm>
            <a:off x="180689" y="5357661"/>
            <a:ext cx="7245360" cy="20946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96C94BC3-79BC-460B-B660-E08A6616AFA1}"/>
              </a:ext>
            </a:extLst>
          </p:cNvPr>
          <p:cNvSpPr>
            <a:spLocks/>
          </p:cNvSpPr>
          <p:nvPr/>
        </p:nvSpPr>
        <p:spPr>
          <a:xfrm>
            <a:off x="7490459" y="5357661"/>
            <a:ext cx="3014107" cy="20946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456BD5E8-48E5-4FDD-8F02-06818086BC8C}"/>
              </a:ext>
            </a:extLst>
          </p:cNvPr>
          <p:cNvSpPr txBox="1">
            <a:spLocks/>
          </p:cNvSpPr>
          <p:nvPr/>
        </p:nvSpPr>
        <p:spPr>
          <a:xfrm>
            <a:off x="227910" y="5591882"/>
            <a:ext cx="7110678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90488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БЕЗ КОМИССИИ наличными денежными средствами в кассах по адресам: </a:t>
            </a: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Cond Light" panose="020B0306030504040204" pitchFamily="34" charset="0"/>
                <a:ea typeface="+mn-ea"/>
                <a:cs typeface="Arial" panose="020B0604020202020204" pitchFamily="34" charset="0"/>
              </a:rPr>
              <a:t>ул. Карла Маркса д. 80 (режим работы: пн. – вс.: с 8:30 до 20:00); ул. Академика Вавилова л. 54 (режим работы: пн. – пт.: с 8:30 до 19:00, сб. – вс. с 8:30 до 18:00)</a:t>
            </a:r>
            <a:r>
              <a:rPr kumimoji="0" lang="en-US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Cond Light" panose="020B030603050404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850" b="0" i="0" u="none" strike="noStrike" kern="1200" cap="none" normalizeH="0" baseline="0" noProof="0" dirty="0">
              <a:ln>
                <a:noFill/>
              </a:ln>
              <a:solidFill>
                <a:srgbClr val="40464D"/>
              </a:solidFill>
              <a:effectLst/>
              <a:uLnTx/>
              <a:uFillTx/>
              <a:latin typeface="Verdana Pro Cond Light" panose="020B0306030504040204" pitchFamily="34" charset="0"/>
              <a:ea typeface="+mn-ea"/>
              <a:cs typeface="Arial" panose="020B0604020202020204" pitchFamily="34" charset="0"/>
            </a:endParaRPr>
          </a:p>
          <a:p>
            <a:pPr marL="90488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БЕЗ КОМИССИИ наличными денежными средствами в платежных терминалах "ПлатеЖКа" по адресам: </a:t>
            </a: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ул. Воронова, д. 39, корп. 1; ул. Семафорная, д. 193; ул. Тамбовская, д. 5, стр. 1, корп. 1; ул. Республики, д. 37; ул. Новая, 4; пр. Красноярский рабочий, д. 102; ул. Высотная, д. 23</a:t>
            </a:r>
            <a:r>
              <a:rPr kumimoji="0" lang="en-US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850" b="0" i="0" u="none" strike="noStrike" kern="1200" cap="none" normalizeH="0" baseline="0" noProof="0" dirty="0">
              <a:ln>
                <a:noFill/>
              </a:ln>
              <a:solidFill>
                <a:srgbClr val="40464D"/>
              </a:solidFill>
              <a:effectLst/>
              <a:uLnTx/>
              <a:uFillTx/>
              <a:latin typeface="Verdana Pro Light" panose="020B0304030504040204" pitchFamily="34" charset="0"/>
              <a:ea typeface="+mn-ea"/>
              <a:cs typeface="Arial" panose="020B0604020202020204" pitchFamily="34" charset="0"/>
            </a:endParaRPr>
          </a:p>
          <a:p>
            <a:pPr marL="90488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В кассах по адресам: </a:t>
            </a: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Cond Light" panose="020B0306030504040204" pitchFamily="34" charset="0"/>
                <a:ea typeface="+mn-ea"/>
                <a:cs typeface="Arial" panose="020B0604020202020204" pitchFamily="34" charset="0"/>
              </a:rPr>
              <a:t>ул. Тамбовская, д. 5, стр. 1, корп. 1; ул. Республики, д. 33; ул. Новая, д. 4; ул.  Высотная, д.23; ул. Воронова, д. 39, корп. 1; ул. Семафорная, д. 193; ул. 60 лет Образования СССР, д.19;</a:t>
            </a:r>
          </a:p>
          <a:p>
            <a:pPr marL="90488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В кассах офисов продаж и обслуживания ООО "</a:t>
            </a:r>
            <a:r>
              <a:rPr kumimoji="0" lang="ru-RU" sz="850" b="0" i="0" u="none" strike="noStrike" kern="1200" cap="none" normalizeH="0" baseline="0" noProof="0" dirty="0" err="1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Телекомсервис</a:t>
            </a: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ru-RU" sz="850" dirty="0">
                <a:solidFill>
                  <a:srgbClr val="40464D"/>
                </a:solidFill>
                <a:latin typeface="Verdana Pro Cond Light" panose="020B0306030504040204" pitchFamily="34" charset="0"/>
              </a:rPr>
              <a:t>в клиентских ящиках можно оставить талон с показаниями;</a:t>
            </a:r>
          </a:p>
          <a:p>
            <a:pPr marL="90488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В кассах офисов продаж и обслуживания ООО "Ситипэй" по адресам: </a:t>
            </a: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Cond Light" panose="020B0306030504040204" pitchFamily="34" charset="0"/>
                <a:ea typeface="+mn-ea"/>
                <a:cs typeface="Arial" panose="020B0604020202020204" pitchFamily="34" charset="0"/>
              </a:rPr>
              <a:t>ул. Коломенская, 17б; пр-т газеты Красноярский рабочий, 103б; пр-т Металлургов, 22;</a:t>
            </a:r>
          </a:p>
          <a:p>
            <a:pPr marL="90488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На устройствах самообслуживания ПАО "Сбербанк России" </a:t>
            </a:r>
          </a:p>
          <a:p>
            <a:pPr marL="90488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В платежных терминалах ООО "Ситипэй"</a:t>
            </a:r>
          </a:p>
          <a:p>
            <a:pPr marL="90488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В платежных терминалах "ПлатеЖКа"</a:t>
            </a:r>
          </a:p>
          <a:p>
            <a:pPr marL="90488" marR="0" lvl="1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6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50" b="0" i="0" u="none" strike="noStrike" kern="1200" cap="none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Semibold" panose="020B0704030504040204" pitchFamily="34" charset="0"/>
                <a:ea typeface="+mn-ea"/>
                <a:cs typeface="Arial" panose="020B0604020202020204" pitchFamily="34" charset="0"/>
              </a:rPr>
              <a:t>В отделениях почтовой связи ФГУП "Почта России"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AE06F67D-4236-433E-B940-9E92A37BB91D}"/>
              </a:ext>
            </a:extLst>
          </p:cNvPr>
          <p:cNvSpPr txBox="1">
            <a:spLocks/>
          </p:cNvSpPr>
          <p:nvPr/>
        </p:nvSpPr>
        <p:spPr>
          <a:xfrm>
            <a:off x="227910" y="5419493"/>
            <a:ext cx="7110678" cy="1320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ru-RU" sz="900" b="1" dirty="0">
                <a:solidFill>
                  <a:srgbClr val="42484F"/>
                </a:solidFill>
                <a:latin typeface="Verdana Pro" panose="020B0604030504040204" pitchFamily="34" charset="0"/>
              </a:rPr>
              <a:t>ТАКЖЕ ОПЛАТИТЬ КОММУНАЛЬНЫЕ УСЛУГИ МОЖНО ПО АДРЕСАМ: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BC659592-AB26-408F-9C87-4F286CD640C1}"/>
              </a:ext>
            </a:extLst>
          </p:cNvPr>
          <p:cNvSpPr txBox="1">
            <a:spLocks/>
          </p:cNvSpPr>
          <p:nvPr/>
        </p:nvSpPr>
        <p:spPr>
          <a:xfrm>
            <a:off x="7548707" y="5419493"/>
            <a:ext cx="29120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ПОЛЕ ВНЕСЕНИЯ ДОП. СООБЩЕНИЙ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В ЗАВИСИМОСТИ</a:t>
            </a:r>
            <a:r>
              <a:rPr lang="en-US" sz="900" b="1" dirty="0">
                <a:solidFill>
                  <a:srgbClr val="42484F"/>
                </a:solidFill>
                <a:latin typeface="Verdana Pro" panose="020B0604030504040204" pitchFamily="34" charset="0"/>
              </a:rPr>
              <a:t>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ОТ СУБЪЕКТА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0464D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5111C079-AF43-48C6-AAB6-42201BF675A6}"/>
              </a:ext>
            </a:extLst>
          </p:cNvPr>
          <p:cNvSpPr>
            <a:spLocks/>
          </p:cNvSpPr>
          <p:nvPr/>
        </p:nvSpPr>
        <p:spPr>
          <a:xfrm>
            <a:off x="6932368" y="847445"/>
            <a:ext cx="3572199" cy="44733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1D7B001C-0D12-487E-871D-C8641BDF348B}"/>
              </a:ext>
            </a:extLst>
          </p:cNvPr>
          <p:cNvCxnSpPr>
            <a:cxnSpLocks/>
          </p:cNvCxnSpPr>
          <p:nvPr/>
        </p:nvCxnSpPr>
        <p:spPr>
          <a:xfrm>
            <a:off x="6979127" y="3724506"/>
            <a:ext cx="3460801" cy="0"/>
          </a:xfrm>
          <a:prstGeom prst="line">
            <a:avLst/>
          </a:prstGeom>
          <a:ln w="6350" cap="sq">
            <a:solidFill>
              <a:srgbClr val="CDCDCD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7BDBFD0-E480-412C-9428-FCE2748489DC}"/>
              </a:ext>
            </a:extLst>
          </p:cNvPr>
          <p:cNvSpPr txBox="1">
            <a:spLocks/>
          </p:cNvSpPr>
          <p:nvPr/>
        </p:nvSpPr>
        <p:spPr>
          <a:xfrm>
            <a:off x="6979127" y="909018"/>
            <a:ext cx="3460801" cy="1828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ЗАДАТЬ ВОПРОС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47FEFA20-0F0E-4389-9C13-3BCAA46402AF}"/>
              </a:ext>
            </a:extLst>
          </p:cNvPr>
          <p:cNvGrpSpPr>
            <a:grpSpLocks/>
          </p:cNvGrpSpPr>
          <p:nvPr/>
        </p:nvGrpSpPr>
        <p:grpSpPr>
          <a:xfrm>
            <a:off x="8645973" y="3751443"/>
            <a:ext cx="389636" cy="393000"/>
            <a:chOff x="8132040" y="5637067"/>
            <a:chExt cx="601143" cy="601143"/>
          </a:xfrm>
        </p:grpSpPr>
        <p:sp>
          <p:nvSpPr>
            <p:cNvPr id="310" name="Oval 309">
              <a:extLst>
                <a:ext uri="{FF2B5EF4-FFF2-40B4-BE49-F238E27FC236}">
                  <a16:creationId xmlns:a16="http://schemas.microsoft.com/office/drawing/2014/main" xmlns="" id="{4EF89A81-89FC-499E-B145-92C8D794BEEA}"/>
                </a:ext>
              </a:extLst>
            </p:cNvPr>
            <p:cNvSpPr/>
            <p:nvPr/>
          </p:nvSpPr>
          <p:spPr>
            <a:xfrm>
              <a:off x="8132040" y="5637067"/>
              <a:ext cx="601143" cy="601143"/>
            </a:xfrm>
            <a:prstGeom prst="ellipse">
              <a:avLst/>
            </a:prstGeom>
            <a:solidFill>
              <a:srgbClr val="D9D9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raphic 77">
              <a:extLst>
                <a:ext uri="{FF2B5EF4-FFF2-40B4-BE49-F238E27FC236}">
                  <a16:creationId xmlns:a16="http://schemas.microsoft.com/office/drawing/2014/main" xmlns="" id="{EE81B6E3-A92F-4AD2-BD5E-A73F0E7213CE}"/>
                </a:ext>
              </a:extLst>
            </p:cNvPr>
            <p:cNvSpPr/>
            <p:nvPr/>
          </p:nvSpPr>
          <p:spPr>
            <a:xfrm>
              <a:off x="8290233" y="5796410"/>
              <a:ext cx="282456" cy="282456"/>
            </a:xfrm>
            <a:custGeom>
              <a:avLst/>
              <a:gdLst>
                <a:gd name="connsiteX0" fmla="*/ 90804 w 282455"/>
                <a:gd name="connsiteY0" fmla="*/ 198556 h 282455"/>
                <a:gd name="connsiteX1" fmla="*/ 261219 w 282455"/>
                <a:gd name="connsiteY1" fmla="*/ 289465 h 282455"/>
                <a:gd name="connsiteX2" fmla="*/ 289569 w 282455"/>
                <a:gd name="connsiteY2" fmla="*/ 227011 h 282455"/>
                <a:gd name="connsiteX3" fmla="*/ 221466 w 282455"/>
                <a:gd name="connsiteY3" fmla="*/ 181609 h 282455"/>
                <a:gd name="connsiteX4" fmla="*/ 193116 w 282455"/>
                <a:gd name="connsiteY4" fmla="*/ 209959 h 282455"/>
                <a:gd name="connsiteX5" fmla="*/ 125013 w 282455"/>
                <a:gd name="connsiteY5" fmla="*/ 164557 h 282455"/>
                <a:gd name="connsiteX6" fmla="*/ 79611 w 282455"/>
                <a:gd name="connsiteY6" fmla="*/ 96453 h 282455"/>
                <a:gd name="connsiteX7" fmla="*/ 107961 w 282455"/>
                <a:gd name="connsiteY7" fmla="*/ 68103 h 282455"/>
                <a:gd name="connsiteX8" fmla="*/ 62559 w 282455"/>
                <a:gd name="connsiteY8" fmla="*/ 0 h 282455"/>
                <a:gd name="connsiteX9" fmla="*/ 0 w 282455"/>
                <a:gd name="connsiteY9" fmla="*/ 28141 h 282455"/>
                <a:gd name="connsiteX10" fmla="*/ 90804 w 282455"/>
                <a:gd name="connsiteY10" fmla="*/ 198556 h 2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455" h="282455">
                  <a:moveTo>
                    <a:pt x="90804" y="198556"/>
                  </a:moveTo>
                  <a:cubicBezTo>
                    <a:pt x="164661" y="272413"/>
                    <a:pt x="235171" y="288000"/>
                    <a:pt x="261219" y="289465"/>
                  </a:cubicBezTo>
                  <a:cubicBezTo>
                    <a:pt x="277853" y="265090"/>
                    <a:pt x="284862" y="245004"/>
                    <a:pt x="289569" y="227011"/>
                  </a:cubicBezTo>
                  <a:cubicBezTo>
                    <a:pt x="271576" y="209540"/>
                    <a:pt x="245423" y="191651"/>
                    <a:pt x="221466" y="181609"/>
                  </a:cubicBezTo>
                  <a:lnTo>
                    <a:pt x="193116" y="209959"/>
                  </a:lnTo>
                  <a:cubicBezTo>
                    <a:pt x="183387" y="207343"/>
                    <a:pt x="156815" y="196359"/>
                    <a:pt x="125013" y="164557"/>
                  </a:cubicBezTo>
                  <a:cubicBezTo>
                    <a:pt x="93210" y="132754"/>
                    <a:pt x="82226" y="106078"/>
                    <a:pt x="79611" y="96453"/>
                  </a:cubicBezTo>
                  <a:lnTo>
                    <a:pt x="107961" y="68103"/>
                  </a:lnTo>
                  <a:cubicBezTo>
                    <a:pt x="97918" y="44147"/>
                    <a:pt x="80029" y="17889"/>
                    <a:pt x="62559" y="0"/>
                  </a:cubicBezTo>
                  <a:cubicBezTo>
                    <a:pt x="44461" y="4498"/>
                    <a:pt x="24375" y="11507"/>
                    <a:pt x="0" y="28141"/>
                  </a:cubicBezTo>
                  <a:cubicBezTo>
                    <a:pt x="1360" y="54190"/>
                    <a:pt x="16947" y="124699"/>
                    <a:pt x="90804" y="198556"/>
                  </a:cubicBezTo>
                  <a:close/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750A67EC-5B83-4BCC-B679-D1969E033039}"/>
              </a:ext>
            </a:extLst>
          </p:cNvPr>
          <p:cNvGrpSpPr>
            <a:grpSpLocks/>
          </p:cNvGrpSpPr>
          <p:nvPr/>
        </p:nvGrpSpPr>
        <p:grpSpPr>
          <a:xfrm>
            <a:off x="9795624" y="3751443"/>
            <a:ext cx="389636" cy="393000"/>
            <a:chOff x="8132040" y="3687310"/>
            <a:chExt cx="601143" cy="601143"/>
          </a:xfrm>
        </p:grpSpPr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D56D1425-4C35-43C3-80FB-9B45225E8014}"/>
                </a:ext>
              </a:extLst>
            </p:cNvPr>
            <p:cNvSpPr/>
            <p:nvPr/>
          </p:nvSpPr>
          <p:spPr>
            <a:xfrm>
              <a:off x="8132040" y="3687310"/>
              <a:ext cx="601143" cy="601143"/>
            </a:xfrm>
            <a:prstGeom prst="ellipse">
              <a:avLst/>
            </a:prstGeom>
            <a:solidFill>
              <a:srgbClr val="D9D9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xmlns="" id="{0B4A2918-4269-43CD-B343-6DA6BEDA0B62}"/>
                </a:ext>
              </a:extLst>
            </p:cNvPr>
            <p:cNvGrpSpPr/>
            <p:nvPr/>
          </p:nvGrpSpPr>
          <p:grpSpPr>
            <a:xfrm>
              <a:off x="8290916" y="3843492"/>
              <a:ext cx="283390" cy="288779"/>
              <a:chOff x="3117850" y="896938"/>
              <a:chExt cx="711200" cy="717550"/>
            </a:xfrm>
          </p:grpSpPr>
          <p:sp>
            <p:nvSpPr>
              <p:cNvPr id="302" name="Freeform 157">
                <a:extLst>
                  <a:ext uri="{FF2B5EF4-FFF2-40B4-BE49-F238E27FC236}">
                    <a16:creationId xmlns:a16="http://schemas.microsoft.com/office/drawing/2014/main" xmlns="" id="{5F69A27E-EB9C-48BA-87BC-6BC26E854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850" y="1117600"/>
                <a:ext cx="711200" cy="496888"/>
              </a:xfrm>
              <a:custGeom>
                <a:avLst/>
                <a:gdLst>
                  <a:gd name="T0" fmla="*/ 190 w 190"/>
                  <a:gd name="T1" fmla="*/ 0 h 133"/>
                  <a:gd name="T2" fmla="*/ 190 w 190"/>
                  <a:gd name="T3" fmla="*/ 120 h 133"/>
                  <a:gd name="T4" fmla="*/ 178 w 190"/>
                  <a:gd name="T5" fmla="*/ 133 h 133"/>
                  <a:gd name="T6" fmla="*/ 12 w 190"/>
                  <a:gd name="T7" fmla="*/ 133 h 133"/>
                  <a:gd name="T8" fmla="*/ 0 w 190"/>
                  <a:gd name="T9" fmla="*/ 120 h 133"/>
                  <a:gd name="T10" fmla="*/ 0 w 190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33">
                    <a:moveTo>
                      <a:pt x="190" y="0"/>
                    </a:moveTo>
                    <a:cubicBezTo>
                      <a:pt x="190" y="120"/>
                      <a:pt x="190" y="120"/>
                      <a:pt x="190" y="120"/>
                    </a:cubicBezTo>
                    <a:cubicBezTo>
                      <a:pt x="190" y="127"/>
                      <a:pt x="185" y="133"/>
                      <a:pt x="178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5" y="133"/>
                      <a:pt x="0" y="127"/>
                      <a:pt x="0" y="12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Line 158">
                <a:extLst>
                  <a:ext uri="{FF2B5EF4-FFF2-40B4-BE49-F238E27FC236}">
                    <a16:creationId xmlns:a16="http://schemas.microsoft.com/office/drawing/2014/main" xmlns="" id="{624E38D1-0339-4B3A-8159-D58E44DD3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17850" y="1076325"/>
                <a:ext cx="66675" cy="4127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Freeform 159">
                <a:extLst>
                  <a:ext uri="{FF2B5EF4-FFF2-40B4-BE49-F238E27FC236}">
                    <a16:creationId xmlns:a16="http://schemas.microsoft.com/office/drawing/2014/main" xmlns="" id="{EEB2D514-7C02-412F-A6E8-136AF58B1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625" y="896938"/>
                <a:ext cx="242887" cy="69850"/>
              </a:xfrm>
              <a:custGeom>
                <a:avLst/>
                <a:gdLst>
                  <a:gd name="T0" fmla="*/ 65 w 65"/>
                  <a:gd name="T1" fmla="*/ 19 h 19"/>
                  <a:gd name="T2" fmla="*/ 39 w 65"/>
                  <a:gd name="T3" fmla="*/ 3 h 19"/>
                  <a:gd name="T4" fmla="*/ 26 w 65"/>
                  <a:gd name="T5" fmla="*/ 3 h 19"/>
                  <a:gd name="T6" fmla="*/ 0 w 65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5" y="0"/>
                      <a:pt x="30" y="0"/>
                      <a:pt x="26" y="3"/>
                    </a:cubicBezTo>
                    <a:cubicBezTo>
                      <a:pt x="0" y="19"/>
                      <a:pt x="0" y="19"/>
                      <a:pt x="0" y="19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Line 160">
                <a:extLst>
                  <a:ext uri="{FF2B5EF4-FFF2-40B4-BE49-F238E27FC236}">
                    <a16:creationId xmlns:a16="http://schemas.microsoft.com/office/drawing/2014/main" xmlns="" id="{AFBCF06F-4F80-4209-A711-BCF9C1F2D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60788" y="1076325"/>
                <a:ext cx="68262" cy="41275"/>
              </a:xfrm>
              <a:prstGeom prst="line">
                <a:avLst/>
              </a:prstGeom>
              <a:no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Freeform 161">
                <a:extLst>
                  <a:ext uri="{FF2B5EF4-FFF2-40B4-BE49-F238E27FC236}">
                    <a16:creationId xmlns:a16="http://schemas.microsoft.com/office/drawing/2014/main" xmlns="" id="{D48598FE-3D06-42B8-93C6-08A72DAA7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850" y="1270000"/>
                <a:ext cx="711200" cy="222250"/>
              </a:xfrm>
              <a:custGeom>
                <a:avLst/>
                <a:gdLst>
                  <a:gd name="T0" fmla="*/ 190 w 190"/>
                  <a:gd name="T1" fmla="*/ 0 h 59"/>
                  <a:gd name="T2" fmla="*/ 101 w 190"/>
                  <a:gd name="T3" fmla="*/ 56 h 59"/>
                  <a:gd name="T4" fmla="*/ 88 w 190"/>
                  <a:gd name="T5" fmla="*/ 56 h 59"/>
                  <a:gd name="T6" fmla="*/ 0 w 190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59">
                    <a:moveTo>
                      <a:pt x="190" y="0"/>
                    </a:moveTo>
                    <a:cubicBezTo>
                      <a:pt x="101" y="56"/>
                      <a:pt x="101" y="56"/>
                      <a:pt x="101" y="56"/>
                    </a:cubicBezTo>
                    <a:cubicBezTo>
                      <a:pt x="97" y="58"/>
                      <a:pt x="92" y="59"/>
                      <a:pt x="88" y="5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Freeform 162">
                <a:extLst>
                  <a:ext uri="{FF2B5EF4-FFF2-40B4-BE49-F238E27FC236}">
                    <a16:creationId xmlns:a16="http://schemas.microsoft.com/office/drawing/2014/main" xmlns="" id="{DC094B00-76F9-4C32-9DED-5BDEFC6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525" y="966788"/>
                <a:ext cx="576262" cy="277813"/>
              </a:xfrm>
              <a:custGeom>
                <a:avLst/>
                <a:gdLst>
                  <a:gd name="T0" fmla="*/ 0 w 154"/>
                  <a:gd name="T1" fmla="*/ 74 h 74"/>
                  <a:gd name="T2" fmla="*/ 0 w 154"/>
                  <a:gd name="T3" fmla="*/ 13 h 74"/>
                  <a:gd name="T4" fmla="*/ 12 w 154"/>
                  <a:gd name="T5" fmla="*/ 0 h 74"/>
                  <a:gd name="T6" fmla="*/ 142 w 154"/>
                  <a:gd name="T7" fmla="*/ 0 h 74"/>
                  <a:gd name="T8" fmla="*/ 154 w 154"/>
                  <a:gd name="T9" fmla="*/ 13 h 74"/>
                  <a:gd name="T10" fmla="*/ 154 w 154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74">
                    <a:moveTo>
                      <a:pt x="0" y="7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8" y="0"/>
                      <a:pt x="154" y="6"/>
                      <a:pt x="154" y="13"/>
                    </a:cubicBezTo>
                    <a:cubicBezTo>
                      <a:pt x="154" y="74"/>
                      <a:pt x="154" y="74"/>
                      <a:pt x="154" y="74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Freeform 163">
                <a:extLst>
                  <a:ext uri="{FF2B5EF4-FFF2-40B4-BE49-F238E27FC236}">
                    <a16:creationId xmlns:a16="http://schemas.microsoft.com/office/drawing/2014/main" xmlns="" id="{5BFA525A-D0C8-4BC6-87E0-9C2CBC372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525" y="1046163"/>
                <a:ext cx="311150" cy="317500"/>
              </a:xfrm>
              <a:custGeom>
                <a:avLst/>
                <a:gdLst>
                  <a:gd name="T0" fmla="*/ 51 w 83"/>
                  <a:gd name="T1" fmla="*/ 85 h 85"/>
                  <a:gd name="T2" fmla="*/ 19 w 83"/>
                  <a:gd name="T3" fmla="*/ 76 h 85"/>
                  <a:gd name="T4" fmla="*/ 9 w 83"/>
                  <a:gd name="T5" fmla="*/ 23 h 85"/>
                  <a:gd name="T6" fmla="*/ 53 w 83"/>
                  <a:gd name="T7" fmla="*/ 4 h 85"/>
                  <a:gd name="T8" fmla="*/ 83 w 83"/>
                  <a:gd name="T9" fmla="*/ 38 h 85"/>
                  <a:gd name="T10" fmla="*/ 83 w 83"/>
                  <a:gd name="T11" fmla="*/ 39 h 85"/>
                  <a:gd name="T12" fmla="*/ 55 w 83"/>
                  <a:gd name="T13" fmla="*/ 53 h 85"/>
                  <a:gd name="T14" fmla="*/ 55 w 83"/>
                  <a:gd name="T15" fmla="*/ 2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5">
                    <a:moveTo>
                      <a:pt x="51" y="85"/>
                    </a:moveTo>
                    <a:cubicBezTo>
                      <a:pt x="40" y="85"/>
                      <a:pt x="28" y="83"/>
                      <a:pt x="19" y="76"/>
                    </a:cubicBezTo>
                    <a:cubicBezTo>
                      <a:pt x="3" y="64"/>
                      <a:pt x="0" y="41"/>
                      <a:pt x="9" y="23"/>
                    </a:cubicBezTo>
                    <a:cubicBezTo>
                      <a:pt x="17" y="8"/>
                      <a:pt x="36" y="0"/>
                      <a:pt x="53" y="4"/>
                    </a:cubicBezTo>
                    <a:cubicBezTo>
                      <a:pt x="70" y="7"/>
                      <a:pt x="82" y="22"/>
                      <a:pt x="83" y="38"/>
                    </a:cubicBezTo>
                    <a:cubicBezTo>
                      <a:pt x="83" y="38"/>
                      <a:pt x="83" y="39"/>
                      <a:pt x="83" y="39"/>
                    </a:cubicBezTo>
                    <a:cubicBezTo>
                      <a:pt x="83" y="75"/>
                      <a:pt x="55" y="62"/>
                      <a:pt x="55" y="53"/>
                    </a:cubicBezTo>
                    <a:cubicBezTo>
                      <a:pt x="55" y="22"/>
                      <a:pt x="55" y="22"/>
                      <a:pt x="55" y="22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Freeform 164">
                <a:extLst>
                  <a:ext uri="{FF2B5EF4-FFF2-40B4-BE49-F238E27FC236}">
                    <a16:creationId xmlns:a16="http://schemas.microsoft.com/office/drawing/2014/main" xmlns="" id="{241621F8-44B1-440C-9FE3-2A0F91E9C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013" y="1131888"/>
                <a:ext cx="112712" cy="153988"/>
              </a:xfrm>
              <a:custGeom>
                <a:avLst/>
                <a:gdLst>
                  <a:gd name="T0" fmla="*/ 28 w 30"/>
                  <a:gd name="T1" fmla="*/ 2 h 41"/>
                  <a:gd name="T2" fmla="*/ 13 w 30"/>
                  <a:gd name="T3" fmla="*/ 2 h 41"/>
                  <a:gd name="T4" fmla="*/ 2 w 30"/>
                  <a:gd name="T5" fmla="*/ 28 h 41"/>
                  <a:gd name="T6" fmla="*/ 12 w 30"/>
                  <a:gd name="T7" fmla="*/ 38 h 41"/>
                  <a:gd name="T8" fmla="*/ 30 w 30"/>
                  <a:gd name="T9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1">
                    <a:moveTo>
                      <a:pt x="28" y="2"/>
                    </a:moveTo>
                    <a:cubicBezTo>
                      <a:pt x="23" y="1"/>
                      <a:pt x="18" y="0"/>
                      <a:pt x="13" y="2"/>
                    </a:cubicBezTo>
                    <a:cubicBezTo>
                      <a:pt x="3" y="7"/>
                      <a:pt x="0" y="19"/>
                      <a:pt x="2" y="28"/>
                    </a:cubicBezTo>
                    <a:cubicBezTo>
                      <a:pt x="4" y="33"/>
                      <a:pt x="7" y="37"/>
                      <a:pt x="12" y="38"/>
                    </a:cubicBezTo>
                    <a:cubicBezTo>
                      <a:pt x="22" y="41"/>
                      <a:pt x="28" y="36"/>
                      <a:pt x="30" y="29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xmlns="" id="{7426B115-8CEB-45A6-8B2C-C787CD1545B2}"/>
              </a:ext>
            </a:extLst>
          </p:cNvPr>
          <p:cNvGrpSpPr>
            <a:grpSpLocks/>
          </p:cNvGrpSpPr>
          <p:nvPr/>
        </p:nvGrpSpPr>
        <p:grpSpPr>
          <a:xfrm>
            <a:off x="7375972" y="3751443"/>
            <a:ext cx="389636" cy="393000"/>
            <a:chOff x="8132040" y="1629818"/>
            <a:chExt cx="601143" cy="601143"/>
          </a:xfrm>
        </p:grpSpPr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FB9AB068-7128-4462-8288-E23540C854C5}"/>
                </a:ext>
              </a:extLst>
            </p:cNvPr>
            <p:cNvSpPr/>
            <p:nvPr/>
          </p:nvSpPr>
          <p:spPr>
            <a:xfrm>
              <a:off x="8132040" y="1629818"/>
              <a:ext cx="601143" cy="601143"/>
            </a:xfrm>
            <a:prstGeom prst="ellipse">
              <a:avLst/>
            </a:prstGeom>
            <a:solidFill>
              <a:srgbClr val="D9D9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3" name="Graphic 5">
              <a:extLst>
                <a:ext uri="{FF2B5EF4-FFF2-40B4-BE49-F238E27FC236}">
                  <a16:creationId xmlns:a16="http://schemas.microsoft.com/office/drawing/2014/main" xmlns="" id="{05A9D798-99B4-4339-9884-1846783B4263}"/>
                </a:ext>
              </a:extLst>
            </p:cNvPr>
            <p:cNvGrpSpPr/>
            <p:nvPr/>
          </p:nvGrpSpPr>
          <p:grpSpPr>
            <a:xfrm>
              <a:off x="8257024" y="1781010"/>
              <a:ext cx="351175" cy="298761"/>
              <a:chOff x="7892986" y="2024132"/>
              <a:chExt cx="401450" cy="341532"/>
            </a:xfrm>
            <a:noFill/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BADDD601-2358-4461-9988-38C47F45CF11}"/>
                  </a:ext>
                </a:extLst>
              </p:cNvPr>
              <p:cNvSpPr/>
              <p:nvPr/>
            </p:nvSpPr>
            <p:spPr>
              <a:xfrm>
                <a:off x="7892986" y="2198013"/>
                <a:ext cx="197729" cy="167770"/>
              </a:xfrm>
              <a:custGeom>
                <a:avLst/>
                <a:gdLst>
                  <a:gd name="connsiteX0" fmla="*/ 127266 w 197728"/>
                  <a:gd name="connsiteY0" fmla="*/ 0 h 167769"/>
                  <a:gd name="connsiteX1" fmla="*/ 56742 w 197728"/>
                  <a:gd name="connsiteY1" fmla="*/ 31217 h 167769"/>
                  <a:gd name="connsiteX2" fmla="*/ 0 w 197728"/>
                  <a:gd name="connsiteY2" fmla="*/ 156326 h 167769"/>
                  <a:gd name="connsiteX3" fmla="*/ 101860 w 197728"/>
                  <a:gd name="connsiteY3" fmla="*/ 111208 h 167769"/>
                  <a:gd name="connsiteX4" fmla="*/ 202223 w 197728"/>
                  <a:gd name="connsiteY4" fmla="*/ 167950 h 167769"/>
                  <a:gd name="connsiteX5" fmla="*/ 202223 w 197728"/>
                  <a:gd name="connsiteY5" fmla="*/ 107493 h 16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728" h="167769">
                    <a:moveTo>
                      <a:pt x="127266" y="0"/>
                    </a:moveTo>
                    <a:lnTo>
                      <a:pt x="56742" y="31217"/>
                    </a:lnTo>
                    <a:lnTo>
                      <a:pt x="0" y="156326"/>
                    </a:lnTo>
                    <a:lnTo>
                      <a:pt x="101860" y="111208"/>
                    </a:lnTo>
                    <a:lnTo>
                      <a:pt x="202223" y="167950"/>
                    </a:lnTo>
                    <a:lnTo>
                      <a:pt x="202223" y="107493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285AC4D0-030D-4001-9613-17A8C2F6F92E}"/>
                  </a:ext>
                </a:extLst>
              </p:cNvPr>
              <p:cNvSpPr/>
              <p:nvPr/>
            </p:nvSpPr>
            <p:spPr>
              <a:xfrm>
                <a:off x="7994846" y="2240855"/>
                <a:ext cx="23967" cy="65910"/>
              </a:xfrm>
              <a:custGeom>
                <a:avLst/>
                <a:gdLst>
                  <a:gd name="connsiteX0" fmla="*/ 26184 w 23967"/>
                  <a:gd name="connsiteY0" fmla="*/ 0 h 65909"/>
                  <a:gd name="connsiteX1" fmla="*/ 0 w 23967"/>
                  <a:gd name="connsiteY1" fmla="*/ 68366 h 6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967" h="65909">
                    <a:moveTo>
                      <a:pt x="26184" y="0"/>
                    </a:moveTo>
                    <a:lnTo>
                      <a:pt x="0" y="68366"/>
                    </a:lnTo>
                  </a:path>
                </a:pathLst>
              </a:custGeom>
              <a:ln w="635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9943C324-48A4-4C16-87C1-AF14D9B6B19E}"/>
                  </a:ext>
                </a:extLst>
              </p:cNvPr>
              <p:cNvSpPr/>
              <p:nvPr/>
            </p:nvSpPr>
            <p:spPr>
              <a:xfrm>
                <a:off x="8095209" y="2197354"/>
                <a:ext cx="197729" cy="167770"/>
              </a:xfrm>
              <a:custGeom>
                <a:avLst/>
                <a:gdLst>
                  <a:gd name="connsiteX0" fmla="*/ 75317 w 197728"/>
                  <a:gd name="connsiteY0" fmla="*/ 0 h 167769"/>
                  <a:gd name="connsiteX1" fmla="*/ 145481 w 197728"/>
                  <a:gd name="connsiteY1" fmla="*/ 31876 h 167769"/>
                  <a:gd name="connsiteX2" fmla="*/ 202223 w 197728"/>
                  <a:gd name="connsiteY2" fmla="*/ 156985 h 167769"/>
                  <a:gd name="connsiteX3" fmla="*/ 100362 w 197728"/>
                  <a:gd name="connsiteY3" fmla="*/ 111867 h 167769"/>
                  <a:gd name="connsiteX4" fmla="*/ 0 w 197728"/>
                  <a:gd name="connsiteY4" fmla="*/ 168609 h 16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28" h="167769">
                    <a:moveTo>
                      <a:pt x="75317" y="0"/>
                    </a:moveTo>
                    <a:lnTo>
                      <a:pt x="145481" y="31876"/>
                    </a:lnTo>
                    <a:lnTo>
                      <a:pt x="202223" y="156985"/>
                    </a:lnTo>
                    <a:lnTo>
                      <a:pt x="100362" y="111867"/>
                    </a:lnTo>
                    <a:lnTo>
                      <a:pt x="0" y="168609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F471651E-AF2C-492A-A333-310DC58E865D}"/>
                  </a:ext>
                </a:extLst>
              </p:cNvPr>
              <p:cNvSpPr/>
              <p:nvPr/>
            </p:nvSpPr>
            <p:spPr>
              <a:xfrm>
                <a:off x="8169387" y="2240855"/>
                <a:ext cx="23967" cy="65910"/>
              </a:xfrm>
              <a:custGeom>
                <a:avLst/>
                <a:gdLst>
                  <a:gd name="connsiteX0" fmla="*/ 0 w 23967"/>
                  <a:gd name="connsiteY0" fmla="*/ 0 h 65909"/>
                  <a:gd name="connsiteX1" fmla="*/ 26184 w 23967"/>
                  <a:gd name="connsiteY1" fmla="*/ 68366 h 6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967" h="65909">
                    <a:moveTo>
                      <a:pt x="0" y="0"/>
                    </a:moveTo>
                    <a:lnTo>
                      <a:pt x="26184" y="68366"/>
                    </a:lnTo>
                  </a:path>
                </a:pathLst>
              </a:custGeom>
              <a:ln w="635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B49DB4A3-79A0-4F34-8B02-16419069C67D}"/>
                  </a:ext>
                </a:extLst>
              </p:cNvPr>
              <p:cNvSpPr/>
              <p:nvPr/>
            </p:nvSpPr>
            <p:spPr>
              <a:xfrm>
                <a:off x="8017076" y="2024132"/>
                <a:ext cx="155786" cy="251655"/>
              </a:xfrm>
              <a:custGeom>
                <a:avLst/>
                <a:gdLst>
                  <a:gd name="connsiteX0" fmla="*/ 156146 w 155786"/>
                  <a:gd name="connsiteY0" fmla="*/ 78073 h 251654"/>
                  <a:gd name="connsiteX1" fmla="*/ 78073 w 155786"/>
                  <a:gd name="connsiteY1" fmla="*/ 252674 h 251654"/>
                  <a:gd name="connsiteX2" fmla="*/ 0 w 155786"/>
                  <a:gd name="connsiteY2" fmla="*/ 78073 h 251654"/>
                  <a:gd name="connsiteX3" fmla="*/ 78073 w 155786"/>
                  <a:gd name="connsiteY3" fmla="*/ 0 h 251654"/>
                  <a:gd name="connsiteX4" fmla="*/ 156146 w 155786"/>
                  <a:gd name="connsiteY4" fmla="*/ 78073 h 25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786" h="251654">
                    <a:moveTo>
                      <a:pt x="156146" y="78073"/>
                    </a:moveTo>
                    <a:cubicBezTo>
                      <a:pt x="156146" y="121214"/>
                      <a:pt x="78073" y="252674"/>
                      <a:pt x="78073" y="252674"/>
                    </a:cubicBezTo>
                    <a:cubicBezTo>
                      <a:pt x="78073" y="252674"/>
                      <a:pt x="0" y="121214"/>
                      <a:pt x="0" y="78073"/>
                    </a:cubicBezTo>
                    <a:cubicBezTo>
                      <a:pt x="0" y="34932"/>
                      <a:pt x="34932" y="0"/>
                      <a:pt x="78073" y="0"/>
                    </a:cubicBezTo>
                    <a:cubicBezTo>
                      <a:pt x="121214" y="0"/>
                      <a:pt x="156146" y="34932"/>
                      <a:pt x="156146" y="78073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5CABB794-1E54-4A2B-BCE7-D701E9A03E8F}"/>
                  </a:ext>
                </a:extLst>
              </p:cNvPr>
              <p:cNvSpPr/>
              <p:nvPr/>
            </p:nvSpPr>
            <p:spPr>
              <a:xfrm>
                <a:off x="8054764" y="2061820"/>
                <a:ext cx="77893" cy="77893"/>
              </a:xfrm>
              <a:custGeom>
                <a:avLst/>
                <a:gdLst>
                  <a:gd name="connsiteX0" fmla="*/ 80769 w 77893"/>
                  <a:gd name="connsiteY0" fmla="*/ 40385 h 77893"/>
                  <a:gd name="connsiteX1" fmla="*/ 40385 w 77893"/>
                  <a:gd name="connsiteY1" fmla="*/ 80769 h 77893"/>
                  <a:gd name="connsiteX2" fmla="*/ 0 w 77893"/>
                  <a:gd name="connsiteY2" fmla="*/ 40385 h 77893"/>
                  <a:gd name="connsiteX3" fmla="*/ 40385 w 77893"/>
                  <a:gd name="connsiteY3" fmla="*/ 0 h 77893"/>
                  <a:gd name="connsiteX4" fmla="*/ 80769 w 77893"/>
                  <a:gd name="connsiteY4" fmla="*/ 40385 h 7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93" h="77893">
                    <a:moveTo>
                      <a:pt x="80769" y="40385"/>
                    </a:moveTo>
                    <a:cubicBezTo>
                      <a:pt x="80769" y="62674"/>
                      <a:pt x="62674" y="80769"/>
                      <a:pt x="40385" y="80769"/>
                    </a:cubicBezTo>
                    <a:cubicBezTo>
                      <a:pt x="18095" y="80769"/>
                      <a:pt x="0" y="62674"/>
                      <a:pt x="0" y="40385"/>
                    </a:cubicBezTo>
                    <a:cubicBezTo>
                      <a:pt x="0" y="18095"/>
                      <a:pt x="18095" y="0"/>
                      <a:pt x="40385" y="0"/>
                    </a:cubicBezTo>
                    <a:cubicBezTo>
                      <a:pt x="62674" y="0"/>
                      <a:pt x="80769" y="18095"/>
                      <a:pt x="80769" y="40385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2A5C0204-2201-4826-80AE-4E8667ED1468}"/>
              </a:ext>
            </a:extLst>
          </p:cNvPr>
          <p:cNvSpPr txBox="1">
            <a:spLocks/>
          </p:cNvSpPr>
          <p:nvPr/>
        </p:nvSpPr>
        <p:spPr>
          <a:xfrm>
            <a:off x="9512777" y="4169162"/>
            <a:ext cx="955330" cy="27465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Электронный адрес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CBF47DA3-65FE-4745-A254-E3FD944DE947}"/>
              </a:ext>
            </a:extLst>
          </p:cNvPr>
          <p:cNvSpPr txBox="1">
            <a:spLocks/>
          </p:cNvSpPr>
          <p:nvPr/>
        </p:nvSpPr>
        <p:spPr>
          <a:xfrm>
            <a:off x="6979127" y="4169162"/>
            <a:ext cx="1183327" cy="2746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17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E07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Ул. Республики д.37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9B9040D0-CDA7-4C6B-84C9-F81875F80B00}"/>
              </a:ext>
            </a:extLst>
          </p:cNvPr>
          <p:cNvSpPr txBox="1">
            <a:spLocks/>
          </p:cNvSpPr>
          <p:nvPr/>
        </p:nvSpPr>
        <p:spPr>
          <a:xfrm>
            <a:off x="8304896" y="4169162"/>
            <a:ext cx="1071790" cy="2746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Тел. </a:t>
            </a:r>
            <a:b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274-43-00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13A7F92A-E5A2-4539-A9D4-AAC3FFF45674}"/>
              </a:ext>
            </a:extLst>
          </p:cNvPr>
          <p:cNvSpPr txBox="1">
            <a:spLocks/>
          </p:cNvSpPr>
          <p:nvPr/>
        </p:nvSpPr>
        <p:spPr>
          <a:xfrm>
            <a:off x="9512777" y="4491248"/>
            <a:ext cx="95533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services@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sibgenco.ru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42FD148B-3A0A-4AB4-8B6B-44769B79D2E9}"/>
              </a:ext>
            </a:extLst>
          </p:cNvPr>
          <p:cNvSpPr txBox="1">
            <a:spLocks/>
          </p:cNvSpPr>
          <p:nvPr/>
        </p:nvSpPr>
        <p:spPr>
          <a:xfrm>
            <a:off x="6979127" y="4491248"/>
            <a:ext cx="1183327" cy="7540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Режим работы</a:t>
            </a:r>
          </a:p>
          <a:p>
            <a:pPr marL="317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07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ПН-ПТ с 9:00 до 17:00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Перерывы: 11:00 -11:30, 14:00 -14:30</a:t>
            </a:r>
          </a:p>
          <a:p>
            <a:pPr marL="317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07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СБ, ВС – выходные дни</a:t>
            </a:r>
          </a:p>
          <a:p>
            <a:pPr marL="317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07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Ведется оплата услуг</a:t>
            </a:r>
            <a:b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 комиссии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B4E87326-4FF3-4AB7-BC49-A92DC6CCA6B8}"/>
              </a:ext>
            </a:extLst>
          </p:cNvPr>
          <p:cNvSpPr txBox="1">
            <a:spLocks/>
          </p:cNvSpPr>
          <p:nvPr/>
        </p:nvSpPr>
        <p:spPr>
          <a:xfrm>
            <a:off x="8304896" y="4491248"/>
            <a:ext cx="1071790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ВАЖНО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40464D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Операторы не </a:t>
            </a:r>
            <a:b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имеют технической возможности по приему показаний!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3565ED82-5070-4257-B594-89F2227B73E8}"/>
              </a:ext>
            </a:extLst>
          </p:cNvPr>
          <p:cNvGrpSpPr>
            <a:grpSpLocks/>
          </p:cNvGrpSpPr>
          <p:nvPr/>
        </p:nvGrpSpPr>
        <p:grpSpPr>
          <a:xfrm>
            <a:off x="9795624" y="1122909"/>
            <a:ext cx="389636" cy="393000"/>
            <a:chOff x="8132040" y="2816893"/>
            <a:chExt cx="601143" cy="601143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88564953-FC70-4B3B-9FFC-CAE6D1326F9B}"/>
                </a:ext>
              </a:extLst>
            </p:cNvPr>
            <p:cNvSpPr/>
            <p:nvPr/>
          </p:nvSpPr>
          <p:spPr>
            <a:xfrm>
              <a:off x="8132040" y="2816893"/>
              <a:ext cx="601143" cy="601143"/>
            </a:xfrm>
            <a:prstGeom prst="ellipse">
              <a:avLst/>
            </a:prstGeom>
            <a:solidFill>
              <a:srgbClr val="D9D9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xmlns="" id="{860218BB-E657-46AB-A38F-643EEFD61E29}"/>
                </a:ext>
              </a:extLst>
            </p:cNvPr>
            <p:cNvGrpSpPr/>
            <p:nvPr/>
          </p:nvGrpSpPr>
          <p:grpSpPr>
            <a:xfrm>
              <a:off x="8259980" y="3006303"/>
              <a:ext cx="345262" cy="222323"/>
              <a:chOff x="757125" y="4102213"/>
              <a:chExt cx="513405" cy="330594"/>
            </a:xfrm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EEA09EB3-5FC0-4580-8B33-F84D84B1C9D0}"/>
                  </a:ext>
                </a:extLst>
              </p:cNvPr>
              <p:cNvSpPr/>
              <p:nvPr/>
            </p:nvSpPr>
            <p:spPr>
              <a:xfrm>
                <a:off x="790789" y="4102213"/>
                <a:ext cx="448417" cy="285947"/>
              </a:xfrm>
              <a:custGeom>
                <a:avLst/>
                <a:gdLst>
                  <a:gd name="connsiteX0" fmla="*/ 448612 w 448417"/>
                  <a:gd name="connsiteY0" fmla="*/ 291601 h 285946"/>
                  <a:gd name="connsiteX1" fmla="*/ 448612 w 448417"/>
                  <a:gd name="connsiteY1" fmla="*/ 22421 h 285946"/>
                  <a:gd name="connsiteX2" fmla="*/ 426191 w 448417"/>
                  <a:gd name="connsiteY2" fmla="*/ 0 h 285946"/>
                  <a:gd name="connsiteX3" fmla="*/ 22421 w 448417"/>
                  <a:gd name="connsiteY3" fmla="*/ 0 h 285946"/>
                  <a:gd name="connsiteX4" fmla="*/ 0 w 448417"/>
                  <a:gd name="connsiteY4" fmla="*/ 22421 h 285946"/>
                  <a:gd name="connsiteX5" fmla="*/ 0 w 448417"/>
                  <a:gd name="connsiteY5" fmla="*/ 291601 h 285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8417" h="285946">
                    <a:moveTo>
                      <a:pt x="448612" y="291601"/>
                    </a:moveTo>
                    <a:lnTo>
                      <a:pt x="448612" y="22421"/>
                    </a:lnTo>
                    <a:cubicBezTo>
                      <a:pt x="448612" y="10008"/>
                      <a:pt x="438539" y="0"/>
                      <a:pt x="426191" y="0"/>
                    </a:cubicBezTo>
                    <a:lnTo>
                      <a:pt x="22421" y="0"/>
                    </a:lnTo>
                    <a:cubicBezTo>
                      <a:pt x="10008" y="0"/>
                      <a:pt x="0" y="10073"/>
                      <a:pt x="0" y="22421"/>
                    </a:cubicBezTo>
                    <a:lnTo>
                      <a:pt x="0" y="291601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9FE69A38-5C2C-4990-B596-2337B3F3F664}"/>
                  </a:ext>
                </a:extLst>
              </p:cNvPr>
              <p:cNvSpPr/>
              <p:nvPr/>
            </p:nvSpPr>
            <p:spPr>
              <a:xfrm>
                <a:off x="757125" y="4393814"/>
                <a:ext cx="513405" cy="38993"/>
              </a:xfrm>
              <a:custGeom>
                <a:avLst/>
                <a:gdLst>
                  <a:gd name="connsiteX0" fmla="*/ 314022 w 513405"/>
                  <a:gd name="connsiteY0" fmla="*/ 0 h 38992"/>
                  <a:gd name="connsiteX1" fmla="*/ 302844 w 513405"/>
                  <a:gd name="connsiteY1" fmla="*/ 11243 h 38992"/>
                  <a:gd name="connsiteX2" fmla="*/ 213096 w 513405"/>
                  <a:gd name="connsiteY2" fmla="*/ 11243 h 38992"/>
                  <a:gd name="connsiteX3" fmla="*/ 201853 w 513405"/>
                  <a:gd name="connsiteY3" fmla="*/ 0 h 38992"/>
                  <a:gd name="connsiteX4" fmla="*/ 0 w 513405"/>
                  <a:gd name="connsiteY4" fmla="*/ 0 h 38992"/>
                  <a:gd name="connsiteX5" fmla="*/ 44842 w 513405"/>
                  <a:gd name="connsiteY5" fmla="*/ 44842 h 38992"/>
                  <a:gd name="connsiteX6" fmla="*/ 471033 w 513405"/>
                  <a:gd name="connsiteY6" fmla="*/ 44842 h 38992"/>
                  <a:gd name="connsiteX7" fmla="*/ 515875 w 513405"/>
                  <a:gd name="connsiteY7" fmla="*/ 0 h 38992"/>
                  <a:gd name="connsiteX8" fmla="*/ 314022 w 513405"/>
                  <a:gd name="connsiteY8" fmla="*/ 0 h 3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405" h="38992">
                    <a:moveTo>
                      <a:pt x="314022" y="0"/>
                    </a:moveTo>
                    <a:lnTo>
                      <a:pt x="302844" y="11243"/>
                    </a:lnTo>
                    <a:lnTo>
                      <a:pt x="213096" y="11243"/>
                    </a:lnTo>
                    <a:lnTo>
                      <a:pt x="201853" y="0"/>
                    </a:lnTo>
                    <a:lnTo>
                      <a:pt x="0" y="0"/>
                    </a:lnTo>
                    <a:cubicBezTo>
                      <a:pt x="0" y="24760"/>
                      <a:pt x="20081" y="44842"/>
                      <a:pt x="44842" y="44842"/>
                    </a:cubicBezTo>
                    <a:lnTo>
                      <a:pt x="471033" y="44842"/>
                    </a:lnTo>
                    <a:cubicBezTo>
                      <a:pt x="495793" y="44842"/>
                      <a:pt x="515875" y="24760"/>
                      <a:pt x="515875" y="0"/>
                    </a:cubicBezTo>
                    <a:lnTo>
                      <a:pt x="314022" y="0"/>
                    </a:lnTo>
                    <a:close/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C80EE7C4-C4FE-4A9E-B804-E980B3E01DB3}"/>
              </a:ext>
            </a:extLst>
          </p:cNvPr>
          <p:cNvSpPr txBox="1">
            <a:spLocks/>
          </p:cNvSpPr>
          <p:nvPr/>
        </p:nvSpPr>
        <p:spPr>
          <a:xfrm>
            <a:off x="9512777" y="1528516"/>
            <a:ext cx="955330" cy="41549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сайте СГК без авторизации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3866E2E5-EC5B-474B-AA97-36F08840FEE5}"/>
              </a:ext>
            </a:extLst>
          </p:cNvPr>
          <p:cNvGrpSpPr>
            <a:grpSpLocks/>
          </p:cNvGrpSpPr>
          <p:nvPr/>
        </p:nvGrpSpPr>
        <p:grpSpPr>
          <a:xfrm>
            <a:off x="7375972" y="1122909"/>
            <a:ext cx="389636" cy="393000"/>
            <a:chOff x="8132040" y="1855102"/>
            <a:chExt cx="601143" cy="601143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F44241C6-F72E-4750-8B79-C8815450E30E}"/>
                </a:ext>
              </a:extLst>
            </p:cNvPr>
            <p:cNvSpPr/>
            <p:nvPr/>
          </p:nvSpPr>
          <p:spPr>
            <a:xfrm>
              <a:off x="8132040" y="1855102"/>
              <a:ext cx="601143" cy="601143"/>
            </a:xfrm>
            <a:prstGeom prst="ellipse">
              <a:avLst/>
            </a:prstGeom>
            <a:solidFill>
              <a:srgbClr val="D9D9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xmlns="" id="{7A62F019-DF0F-4350-9FF7-93771D8754FB}"/>
                </a:ext>
              </a:extLst>
            </p:cNvPr>
            <p:cNvGrpSpPr/>
            <p:nvPr/>
          </p:nvGrpSpPr>
          <p:grpSpPr>
            <a:xfrm>
              <a:off x="8349141" y="2001187"/>
              <a:ext cx="166940" cy="308973"/>
              <a:chOff x="891639" y="2374058"/>
              <a:chExt cx="358291" cy="663126"/>
            </a:xfrm>
          </p:grpSpPr>
          <p:sp>
            <p:nvSpPr>
              <p:cNvPr id="289" name="Rectangle: Rounded Corners 288">
                <a:extLst>
                  <a:ext uri="{FF2B5EF4-FFF2-40B4-BE49-F238E27FC236}">
                    <a16:creationId xmlns:a16="http://schemas.microsoft.com/office/drawing/2014/main" xmlns="" id="{2C77ABBA-9106-46AF-AF3D-4D2DDF0CB420}"/>
                  </a:ext>
                </a:extLst>
              </p:cNvPr>
              <p:cNvSpPr/>
              <p:nvPr/>
            </p:nvSpPr>
            <p:spPr>
              <a:xfrm>
                <a:off x="891639" y="2374058"/>
                <a:ext cx="358291" cy="663126"/>
              </a:xfrm>
              <a:prstGeom prst="roundRect">
                <a:avLst/>
              </a:prstGeom>
              <a:noFill/>
              <a:ln w="6350" cap="sq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xmlns="" id="{0C37D1C8-DFF4-4101-99F8-A24DF2FAB8E1}"/>
                  </a:ext>
                </a:extLst>
              </p:cNvPr>
              <p:cNvSpPr/>
              <p:nvPr/>
            </p:nvSpPr>
            <p:spPr>
              <a:xfrm>
                <a:off x="1043467" y="2946908"/>
                <a:ext cx="54633" cy="54635"/>
              </a:xfrm>
              <a:prstGeom prst="ellipse">
                <a:avLst/>
              </a:prstGeom>
              <a:noFill/>
              <a:ln w="6350" cap="sq">
                <a:solidFill>
                  <a:schemeClr val="tx1">
                    <a:alpha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xmlns="" id="{786099EC-B8CF-4B95-805A-C253EA43ABDC}"/>
                  </a:ext>
                </a:extLst>
              </p:cNvPr>
              <p:cNvCxnSpPr/>
              <p:nvPr/>
            </p:nvCxnSpPr>
            <p:spPr>
              <a:xfrm>
                <a:off x="1018009" y="2409587"/>
                <a:ext cx="105549" cy="0"/>
              </a:xfrm>
              <a:prstGeom prst="line">
                <a:avLst/>
              </a:prstGeom>
              <a:ln w="6350" cap="sq">
                <a:solidFill>
                  <a:schemeClr val="tx1">
                    <a:alpha val="80000"/>
                  </a:schemeClr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DAD3DF38-8C1F-4930-9D09-B59373BDFD9F}"/>
              </a:ext>
            </a:extLst>
          </p:cNvPr>
          <p:cNvSpPr txBox="1">
            <a:spLocks/>
          </p:cNvSpPr>
          <p:nvPr/>
        </p:nvSpPr>
        <p:spPr>
          <a:xfrm>
            <a:off x="6979127" y="1528516"/>
            <a:ext cx="1183327" cy="26417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Мобильное приложение СГК</a:t>
            </a:r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xmlns="" id="{3EF1E8D9-7D25-45E5-A01E-3F136AA3866C}"/>
              </a:ext>
            </a:extLst>
          </p:cNvPr>
          <p:cNvSpPr/>
          <p:nvPr/>
        </p:nvSpPr>
        <p:spPr>
          <a:xfrm>
            <a:off x="10165919" y="2394365"/>
            <a:ext cx="162540" cy="135336"/>
          </a:xfrm>
          <a:custGeom>
            <a:avLst/>
            <a:gdLst>
              <a:gd name="connsiteX0" fmla="*/ 69482 w 66675"/>
              <a:gd name="connsiteY0" fmla="*/ 60910 h 66675"/>
              <a:gd name="connsiteX1" fmla="*/ 42812 w 66675"/>
              <a:gd name="connsiteY1" fmla="*/ 35192 h 66675"/>
              <a:gd name="connsiteX2" fmla="*/ 59005 w 66675"/>
              <a:gd name="connsiteY2" fmla="*/ 19000 h 66675"/>
              <a:gd name="connsiteX3" fmla="*/ 3760 w 66675"/>
              <a:gd name="connsiteY3" fmla="*/ 3760 h 66675"/>
              <a:gd name="connsiteX4" fmla="*/ 19000 w 66675"/>
              <a:gd name="connsiteY4" fmla="*/ 59957 h 66675"/>
              <a:gd name="connsiteX5" fmla="*/ 35192 w 66675"/>
              <a:gd name="connsiteY5" fmla="*/ 42812 h 66675"/>
              <a:gd name="connsiteX6" fmla="*/ 60910 w 66675"/>
              <a:gd name="connsiteY6" fmla="*/ 69482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5" h="66675">
                <a:moveTo>
                  <a:pt x="69482" y="60910"/>
                </a:moveTo>
                <a:lnTo>
                  <a:pt x="42812" y="35192"/>
                </a:lnTo>
                <a:lnTo>
                  <a:pt x="59005" y="19000"/>
                </a:lnTo>
                <a:lnTo>
                  <a:pt x="3760" y="3760"/>
                </a:lnTo>
                <a:lnTo>
                  <a:pt x="19000" y="59957"/>
                </a:lnTo>
                <a:lnTo>
                  <a:pt x="35192" y="42812"/>
                </a:lnTo>
                <a:lnTo>
                  <a:pt x="60910" y="69482"/>
                </a:lnTo>
                <a:close/>
              </a:path>
            </a:pathLst>
          </a:custGeom>
          <a:noFill/>
          <a:ln w="6350" cap="rnd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C6A81CA1-DC94-43F5-9CC8-BF73C6984C7D}"/>
              </a:ext>
            </a:extLst>
          </p:cNvPr>
          <p:cNvSpPr txBox="1">
            <a:spLocks/>
          </p:cNvSpPr>
          <p:nvPr/>
        </p:nvSpPr>
        <p:spPr>
          <a:xfrm>
            <a:off x="9512777" y="2271867"/>
            <a:ext cx="955330" cy="9155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1" i="0" u="sng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https://sibgenco.ru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977CA0A7-A5D5-4BB1-846B-88D8FC133CB9}"/>
              </a:ext>
            </a:extLst>
          </p:cNvPr>
          <p:cNvSpPr txBox="1">
            <a:spLocks/>
          </p:cNvSpPr>
          <p:nvPr/>
        </p:nvSpPr>
        <p:spPr>
          <a:xfrm>
            <a:off x="6979127" y="2691272"/>
            <a:ext cx="1183327" cy="10772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Загрузить в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App Store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 Light" panose="020B03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xmlns="" id="{2FEC00AC-55B4-480A-91E0-0EBC7F71D3C2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210119" y="1950170"/>
            <a:ext cx="721342" cy="734946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6E4C79AF-8433-4D8B-8AB3-98E28008D83A}"/>
              </a:ext>
            </a:extLst>
          </p:cNvPr>
          <p:cNvSpPr txBox="1">
            <a:spLocks/>
          </p:cNvSpPr>
          <p:nvPr/>
        </p:nvSpPr>
        <p:spPr>
          <a:xfrm>
            <a:off x="6979127" y="3546253"/>
            <a:ext cx="1183327" cy="10772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Загрузить </a:t>
            </a:r>
            <a:r>
              <a:rPr kumimoji="0" lang="ru-RU" sz="7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en-US" sz="7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Google Play</a:t>
            </a:r>
            <a:endParaRPr kumimoji="0" lang="ru-RU" sz="7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 Light" panose="020B03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xmlns="" id="{268F34F4-7055-41FB-92AE-730B775F537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119" y="2805150"/>
            <a:ext cx="721342" cy="734946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2E91F745-40E3-4BA9-8859-7F41F79A81D0}"/>
              </a:ext>
            </a:extLst>
          </p:cNvPr>
          <p:cNvSpPr txBox="1">
            <a:spLocks/>
          </p:cNvSpPr>
          <p:nvPr/>
        </p:nvSpPr>
        <p:spPr>
          <a:xfrm>
            <a:off x="8303308" y="2041511"/>
            <a:ext cx="1071790" cy="21544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Открыть подробную инструкцию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1DD72F97-A18D-43B9-97E2-588D4029D590}"/>
              </a:ext>
            </a:extLst>
          </p:cNvPr>
          <p:cNvGrpSpPr>
            <a:grpSpLocks/>
          </p:cNvGrpSpPr>
          <p:nvPr/>
        </p:nvGrpSpPr>
        <p:grpSpPr>
          <a:xfrm>
            <a:off x="8644385" y="1122909"/>
            <a:ext cx="389636" cy="393000"/>
            <a:chOff x="8132040" y="4662189"/>
            <a:chExt cx="601143" cy="601143"/>
          </a:xfrm>
        </p:grpSpPr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321F1FA4-151F-41C4-8C20-B7621EECF3A1}"/>
                </a:ext>
              </a:extLst>
            </p:cNvPr>
            <p:cNvSpPr/>
            <p:nvPr/>
          </p:nvSpPr>
          <p:spPr>
            <a:xfrm>
              <a:off x="8132040" y="4662189"/>
              <a:ext cx="601143" cy="601143"/>
            </a:xfrm>
            <a:prstGeom prst="ellipse">
              <a:avLst/>
            </a:prstGeom>
            <a:solidFill>
              <a:srgbClr val="D9D9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3" name="Graphic 2306">
              <a:extLst>
                <a:ext uri="{FF2B5EF4-FFF2-40B4-BE49-F238E27FC236}">
                  <a16:creationId xmlns:a16="http://schemas.microsoft.com/office/drawing/2014/main" xmlns="" id="{8293B6A9-BD49-4DCC-8512-F62BBBA34242}"/>
                </a:ext>
              </a:extLst>
            </p:cNvPr>
            <p:cNvGrpSpPr/>
            <p:nvPr/>
          </p:nvGrpSpPr>
          <p:grpSpPr>
            <a:xfrm>
              <a:off x="8257327" y="4822533"/>
              <a:ext cx="350568" cy="280454"/>
              <a:chOff x="9235377" y="4016466"/>
              <a:chExt cx="397335" cy="317868"/>
            </a:xfrm>
            <a:noFill/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650EF4E8-4DCA-46C5-9688-4FBA5867AE1F}"/>
                  </a:ext>
                </a:extLst>
              </p:cNvPr>
              <p:cNvSpPr/>
              <p:nvPr/>
            </p:nvSpPr>
            <p:spPr>
              <a:xfrm>
                <a:off x="9332100" y="4016466"/>
                <a:ext cx="295163" cy="272458"/>
              </a:xfrm>
              <a:custGeom>
                <a:avLst/>
                <a:gdLst>
                  <a:gd name="connsiteX0" fmla="*/ 152122 w 295162"/>
                  <a:gd name="connsiteY0" fmla="*/ 0 h 272457"/>
                  <a:gd name="connsiteX1" fmla="*/ 304245 w 295162"/>
                  <a:gd name="connsiteY1" fmla="*/ 124309 h 272457"/>
                  <a:gd name="connsiteX2" fmla="*/ 267349 w 295162"/>
                  <a:gd name="connsiteY2" fmla="*/ 205365 h 272457"/>
                  <a:gd name="connsiteX3" fmla="*/ 280178 w 295162"/>
                  <a:gd name="connsiteY3" fmla="*/ 264852 h 272457"/>
                  <a:gd name="connsiteX4" fmla="*/ 272004 w 295162"/>
                  <a:gd name="connsiteY4" fmla="*/ 274501 h 272457"/>
                  <a:gd name="connsiteX5" fmla="*/ 204343 w 295162"/>
                  <a:gd name="connsiteY5" fmla="*/ 241012 h 272457"/>
                  <a:gd name="connsiteX6" fmla="*/ 152122 w 295162"/>
                  <a:gd name="connsiteY6" fmla="*/ 248731 h 272457"/>
                  <a:gd name="connsiteX7" fmla="*/ 0 w 295162"/>
                  <a:gd name="connsiteY7" fmla="*/ 124422 h 272457"/>
                  <a:gd name="connsiteX8" fmla="*/ 152122 w 295162"/>
                  <a:gd name="connsiteY8" fmla="*/ 0 h 27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62" h="272457">
                    <a:moveTo>
                      <a:pt x="152122" y="0"/>
                    </a:moveTo>
                    <a:cubicBezTo>
                      <a:pt x="236130" y="0"/>
                      <a:pt x="304245" y="55627"/>
                      <a:pt x="304245" y="124309"/>
                    </a:cubicBezTo>
                    <a:cubicBezTo>
                      <a:pt x="304245" y="155301"/>
                      <a:pt x="290281" y="183569"/>
                      <a:pt x="267349" y="205365"/>
                    </a:cubicBezTo>
                    <a:cubicBezTo>
                      <a:pt x="268144" y="224097"/>
                      <a:pt x="272458" y="245439"/>
                      <a:pt x="280178" y="264852"/>
                    </a:cubicBezTo>
                    <a:cubicBezTo>
                      <a:pt x="282335" y="270187"/>
                      <a:pt x="277567" y="275864"/>
                      <a:pt x="272004" y="274501"/>
                    </a:cubicBezTo>
                    <a:cubicBezTo>
                      <a:pt x="239309" y="266555"/>
                      <a:pt x="217626" y="253613"/>
                      <a:pt x="204343" y="241012"/>
                    </a:cubicBezTo>
                    <a:cubicBezTo>
                      <a:pt x="187996" y="245893"/>
                      <a:pt x="170513" y="248731"/>
                      <a:pt x="152122" y="248731"/>
                    </a:cubicBezTo>
                    <a:cubicBezTo>
                      <a:pt x="68115" y="248731"/>
                      <a:pt x="0" y="193105"/>
                      <a:pt x="0" y="124422"/>
                    </a:cubicBezTo>
                    <a:cubicBezTo>
                      <a:pt x="0" y="55627"/>
                      <a:pt x="68115" y="0"/>
                      <a:pt x="152122" y="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BD1FE9B5-DA5F-4F70-B7C8-19A419B21183}"/>
                  </a:ext>
                </a:extLst>
              </p:cNvPr>
              <p:cNvSpPr/>
              <p:nvPr/>
            </p:nvSpPr>
            <p:spPr>
              <a:xfrm>
                <a:off x="9362411" y="4106264"/>
                <a:ext cx="124877" cy="124877"/>
              </a:xfrm>
              <a:custGeom>
                <a:avLst/>
                <a:gdLst>
                  <a:gd name="connsiteX0" fmla="*/ 121811 w 124876"/>
                  <a:gd name="connsiteY0" fmla="*/ 132369 h 124876"/>
                  <a:gd name="connsiteX1" fmla="*/ 126920 w 124876"/>
                  <a:gd name="connsiteY1" fmla="*/ 103307 h 124876"/>
                  <a:gd name="connsiteX2" fmla="*/ 0 w 124876"/>
                  <a:gd name="connsiteY2" fmla="*/ 0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876" h="124876">
                    <a:moveTo>
                      <a:pt x="121811" y="132369"/>
                    </a:moveTo>
                    <a:cubicBezTo>
                      <a:pt x="125104" y="123174"/>
                      <a:pt x="126920" y="113411"/>
                      <a:pt x="126920" y="103307"/>
                    </a:cubicBezTo>
                    <a:cubicBezTo>
                      <a:pt x="126920" y="46204"/>
                      <a:pt x="70044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A5E35BB3-7E2B-4886-A628-994FF8045F93}"/>
                  </a:ext>
                </a:extLst>
              </p:cNvPr>
              <p:cNvSpPr/>
              <p:nvPr/>
            </p:nvSpPr>
            <p:spPr>
              <a:xfrm>
                <a:off x="9235377" y="4114097"/>
                <a:ext cx="204344" cy="215696"/>
              </a:xfrm>
              <a:custGeom>
                <a:avLst/>
                <a:gdLst>
                  <a:gd name="connsiteX0" fmla="*/ 78445 w 204343"/>
                  <a:gd name="connsiteY0" fmla="*/ 0 h 215695"/>
                  <a:gd name="connsiteX1" fmla="*/ 0 w 204343"/>
                  <a:gd name="connsiteY1" fmla="*/ 95474 h 215695"/>
                  <a:gd name="connsiteX2" fmla="*/ 30765 w 204343"/>
                  <a:gd name="connsiteY2" fmla="*/ 162794 h 215695"/>
                  <a:gd name="connsiteX3" fmla="*/ 19980 w 204343"/>
                  <a:gd name="connsiteY3" fmla="*/ 212290 h 215695"/>
                  <a:gd name="connsiteX4" fmla="*/ 26792 w 204343"/>
                  <a:gd name="connsiteY4" fmla="*/ 220237 h 215695"/>
                  <a:gd name="connsiteX5" fmla="*/ 83327 w 204343"/>
                  <a:gd name="connsiteY5" fmla="*/ 192423 h 215695"/>
                  <a:gd name="connsiteX6" fmla="*/ 126920 w 204343"/>
                  <a:gd name="connsiteY6" fmla="*/ 198781 h 215695"/>
                  <a:gd name="connsiteX7" fmla="*/ 209112 w 204343"/>
                  <a:gd name="connsiteY7" fmla="*/ 174146 h 21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343" h="215695">
                    <a:moveTo>
                      <a:pt x="78445" y="0"/>
                    </a:moveTo>
                    <a:cubicBezTo>
                      <a:pt x="32354" y="15553"/>
                      <a:pt x="0" y="52448"/>
                      <a:pt x="0" y="95474"/>
                    </a:cubicBezTo>
                    <a:cubicBezTo>
                      <a:pt x="0" y="121244"/>
                      <a:pt x="11693" y="144743"/>
                      <a:pt x="30765" y="162794"/>
                    </a:cubicBezTo>
                    <a:cubicBezTo>
                      <a:pt x="30084" y="178346"/>
                      <a:pt x="26451" y="196170"/>
                      <a:pt x="19980" y="212290"/>
                    </a:cubicBezTo>
                    <a:cubicBezTo>
                      <a:pt x="18164" y="216718"/>
                      <a:pt x="22137" y="221372"/>
                      <a:pt x="26792" y="220237"/>
                    </a:cubicBezTo>
                    <a:cubicBezTo>
                      <a:pt x="54151" y="213652"/>
                      <a:pt x="72201" y="202868"/>
                      <a:pt x="83327" y="192423"/>
                    </a:cubicBezTo>
                    <a:cubicBezTo>
                      <a:pt x="96950" y="196510"/>
                      <a:pt x="111594" y="198781"/>
                      <a:pt x="126920" y="198781"/>
                    </a:cubicBezTo>
                    <a:cubicBezTo>
                      <a:pt x="158253" y="198781"/>
                      <a:pt x="186974" y="189472"/>
                      <a:pt x="209112" y="174146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D5FCEA57-2215-4541-9C1B-5973F4738DB0}"/>
              </a:ext>
            </a:extLst>
          </p:cNvPr>
          <p:cNvSpPr txBox="1">
            <a:spLocks/>
          </p:cNvSpPr>
          <p:nvPr/>
        </p:nvSpPr>
        <p:spPr>
          <a:xfrm>
            <a:off x="8303308" y="1528516"/>
            <a:ext cx="1071790" cy="4154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Бот в мессенджерах и соц. сетях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4E7C09E5-E18D-40E3-BB0D-7D0BF0E85630}"/>
              </a:ext>
            </a:extLst>
          </p:cNvPr>
          <p:cNvSpPr txBox="1">
            <a:spLocks/>
          </p:cNvSpPr>
          <p:nvPr/>
        </p:nvSpPr>
        <p:spPr>
          <a:xfrm>
            <a:off x="8344863" y="3094511"/>
            <a:ext cx="988681" cy="53860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algn="ctr">
              <a:buNone/>
              <a:defRPr/>
            </a:pPr>
            <a:r>
              <a:rPr lang="ru-RU" sz="700" dirty="0">
                <a:solidFill>
                  <a:srgbClr val="000000"/>
                </a:solidFill>
                <a:latin typeface="Verdana Pro Light" panose="020B0304030504040204" pitchFamily="34" charset="0"/>
              </a:rPr>
              <a:t>Для передачи показаний в </a:t>
            </a:r>
            <a:r>
              <a:rPr lang="ru-RU" sz="700" dirty="0" err="1">
                <a:solidFill>
                  <a:srgbClr val="000000"/>
                </a:solidFill>
                <a:latin typeface="Verdana Pro Light" panose="020B0304030504040204" pitchFamily="34" charset="0"/>
              </a:rPr>
              <a:t>WhatsApp</a:t>
            </a:r>
            <a:r>
              <a:rPr lang="ru-RU" sz="700" dirty="0">
                <a:solidFill>
                  <a:srgbClr val="000000"/>
                </a:solidFill>
                <a:latin typeface="Verdana Pro Light" panose="020B0304030504040204" pitchFamily="34" charset="0"/>
              </a:rPr>
              <a:t> напишите любое сообщение на номер +7-985-604-47-15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 Light" panose="020B03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xmlns="" id="{26F8BA27-321F-4B1C-A308-6851C37B5A4A}"/>
              </a:ext>
            </a:extLst>
          </p:cNvPr>
          <p:cNvSpPr>
            <a:spLocks/>
          </p:cNvSpPr>
          <p:nvPr/>
        </p:nvSpPr>
        <p:spPr>
          <a:xfrm>
            <a:off x="3555907" y="847445"/>
            <a:ext cx="3323610" cy="44733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A59D7445-EEDB-4DD4-93F8-C74BD4D67F54}"/>
              </a:ext>
            </a:extLst>
          </p:cNvPr>
          <p:cNvSpPr txBox="1">
            <a:spLocks/>
          </p:cNvSpPr>
          <p:nvPr/>
        </p:nvSpPr>
        <p:spPr>
          <a:xfrm>
            <a:off x="3603099" y="909018"/>
            <a:ext cx="3228864" cy="338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СПОСОБЫ ОПЛАТЫ УСЛУГ СГК ИЗ ДОМА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8E8868AE-398D-4347-81D7-E569E633B948}"/>
              </a:ext>
            </a:extLst>
          </p:cNvPr>
          <p:cNvCxnSpPr>
            <a:cxnSpLocks/>
          </p:cNvCxnSpPr>
          <p:nvPr/>
        </p:nvCxnSpPr>
        <p:spPr>
          <a:xfrm>
            <a:off x="3603099" y="3013271"/>
            <a:ext cx="3228864" cy="0"/>
          </a:xfrm>
          <a:prstGeom prst="line">
            <a:avLst/>
          </a:prstGeom>
          <a:ln w="6350" cap="sq">
            <a:solidFill>
              <a:srgbClr val="CDCDCD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0AEDD4F1-0254-4203-B9D9-D3F228A547C4}"/>
              </a:ext>
            </a:extLst>
          </p:cNvPr>
          <p:cNvCxnSpPr>
            <a:cxnSpLocks/>
          </p:cNvCxnSpPr>
          <p:nvPr/>
        </p:nvCxnSpPr>
        <p:spPr>
          <a:xfrm>
            <a:off x="3603099" y="2444700"/>
            <a:ext cx="3228864" cy="0"/>
          </a:xfrm>
          <a:prstGeom prst="line">
            <a:avLst/>
          </a:prstGeom>
          <a:ln w="6350" cap="sq">
            <a:solidFill>
              <a:srgbClr val="CDCDCD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5" name="Group 324">
            <a:extLst>
              <a:ext uri="{FF2B5EF4-FFF2-40B4-BE49-F238E27FC236}">
                <a16:creationId xmlns:a16="http://schemas.microsoft.com/office/drawing/2014/main" xmlns="" id="{556F0710-DA06-4F7A-85CD-01C00BB8DDC5}"/>
              </a:ext>
            </a:extLst>
          </p:cNvPr>
          <p:cNvGrpSpPr/>
          <p:nvPr/>
        </p:nvGrpSpPr>
        <p:grpSpPr>
          <a:xfrm>
            <a:off x="3603099" y="2484846"/>
            <a:ext cx="3228864" cy="488279"/>
            <a:chOff x="3588652" y="2268971"/>
            <a:chExt cx="3228864" cy="488279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xmlns="" id="{39DB01F2-6EA3-42C0-AD07-6A3CE1973B0A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88652" y="2316610"/>
              <a:ext cx="389636" cy="393000"/>
              <a:chOff x="8132040" y="2816893"/>
              <a:chExt cx="601143" cy="601143"/>
            </a:xfrm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xmlns="" id="{26EB1187-BD49-41D5-8AB0-599FFBA7CD68}"/>
                  </a:ext>
                </a:extLst>
              </p:cNvPr>
              <p:cNvSpPr/>
              <p:nvPr/>
            </p:nvSpPr>
            <p:spPr>
              <a:xfrm>
                <a:off x="8132040" y="2816893"/>
                <a:ext cx="601143" cy="601143"/>
              </a:xfrm>
              <a:prstGeom prst="ellipse">
                <a:avLst/>
              </a:prstGeom>
              <a:solidFill>
                <a:srgbClr val="D9D9D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xmlns="" id="{9386DCDB-8A79-4A31-A165-8CF16BC191C5}"/>
                  </a:ext>
                </a:extLst>
              </p:cNvPr>
              <p:cNvGrpSpPr/>
              <p:nvPr/>
            </p:nvGrpSpPr>
            <p:grpSpPr>
              <a:xfrm>
                <a:off x="8259980" y="3006303"/>
                <a:ext cx="345262" cy="222323"/>
                <a:chOff x="757125" y="4102213"/>
                <a:chExt cx="513405" cy="330594"/>
              </a:xfrm>
            </p:grpSpPr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xmlns="" id="{CCC40E3D-3213-49E6-82C6-7A5A805349A2}"/>
                    </a:ext>
                  </a:extLst>
                </p:cNvPr>
                <p:cNvSpPr/>
                <p:nvPr/>
              </p:nvSpPr>
              <p:spPr>
                <a:xfrm>
                  <a:off x="790789" y="4102213"/>
                  <a:ext cx="448417" cy="285947"/>
                </a:xfrm>
                <a:custGeom>
                  <a:avLst/>
                  <a:gdLst>
                    <a:gd name="connsiteX0" fmla="*/ 448612 w 448417"/>
                    <a:gd name="connsiteY0" fmla="*/ 291601 h 285946"/>
                    <a:gd name="connsiteX1" fmla="*/ 448612 w 448417"/>
                    <a:gd name="connsiteY1" fmla="*/ 22421 h 285946"/>
                    <a:gd name="connsiteX2" fmla="*/ 426191 w 448417"/>
                    <a:gd name="connsiteY2" fmla="*/ 0 h 285946"/>
                    <a:gd name="connsiteX3" fmla="*/ 22421 w 448417"/>
                    <a:gd name="connsiteY3" fmla="*/ 0 h 285946"/>
                    <a:gd name="connsiteX4" fmla="*/ 0 w 448417"/>
                    <a:gd name="connsiteY4" fmla="*/ 22421 h 285946"/>
                    <a:gd name="connsiteX5" fmla="*/ 0 w 448417"/>
                    <a:gd name="connsiteY5" fmla="*/ 291601 h 285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8417" h="285946">
                      <a:moveTo>
                        <a:pt x="448612" y="291601"/>
                      </a:moveTo>
                      <a:lnTo>
                        <a:pt x="448612" y="22421"/>
                      </a:lnTo>
                      <a:cubicBezTo>
                        <a:pt x="448612" y="10008"/>
                        <a:pt x="438539" y="0"/>
                        <a:pt x="426191" y="0"/>
                      </a:cubicBezTo>
                      <a:lnTo>
                        <a:pt x="22421" y="0"/>
                      </a:lnTo>
                      <a:cubicBezTo>
                        <a:pt x="10008" y="0"/>
                        <a:pt x="0" y="10073"/>
                        <a:pt x="0" y="22421"/>
                      </a:cubicBezTo>
                      <a:lnTo>
                        <a:pt x="0" y="291601"/>
                      </a:lnTo>
                    </a:path>
                  </a:pathLst>
                </a:custGeom>
                <a:no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xmlns="" id="{E97FCC4C-F045-454B-BE94-7D26C82811A1}"/>
                    </a:ext>
                  </a:extLst>
                </p:cNvPr>
                <p:cNvSpPr/>
                <p:nvPr/>
              </p:nvSpPr>
              <p:spPr>
                <a:xfrm>
                  <a:off x="757125" y="4393814"/>
                  <a:ext cx="513405" cy="38993"/>
                </a:xfrm>
                <a:custGeom>
                  <a:avLst/>
                  <a:gdLst>
                    <a:gd name="connsiteX0" fmla="*/ 314022 w 513405"/>
                    <a:gd name="connsiteY0" fmla="*/ 0 h 38992"/>
                    <a:gd name="connsiteX1" fmla="*/ 302844 w 513405"/>
                    <a:gd name="connsiteY1" fmla="*/ 11243 h 38992"/>
                    <a:gd name="connsiteX2" fmla="*/ 213096 w 513405"/>
                    <a:gd name="connsiteY2" fmla="*/ 11243 h 38992"/>
                    <a:gd name="connsiteX3" fmla="*/ 201853 w 513405"/>
                    <a:gd name="connsiteY3" fmla="*/ 0 h 38992"/>
                    <a:gd name="connsiteX4" fmla="*/ 0 w 513405"/>
                    <a:gd name="connsiteY4" fmla="*/ 0 h 38992"/>
                    <a:gd name="connsiteX5" fmla="*/ 44842 w 513405"/>
                    <a:gd name="connsiteY5" fmla="*/ 44842 h 38992"/>
                    <a:gd name="connsiteX6" fmla="*/ 471033 w 513405"/>
                    <a:gd name="connsiteY6" fmla="*/ 44842 h 38992"/>
                    <a:gd name="connsiteX7" fmla="*/ 515875 w 513405"/>
                    <a:gd name="connsiteY7" fmla="*/ 0 h 38992"/>
                    <a:gd name="connsiteX8" fmla="*/ 314022 w 513405"/>
                    <a:gd name="connsiteY8" fmla="*/ 0 h 3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3405" h="38992">
                      <a:moveTo>
                        <a:pt x="314022" y="0"/>
                      </a:moveTo>
                      <a:lnTo>
                        <a:pt x="302844" y="11243"/>
                      </a:lnTo>
                      <a:lnTo>
                        <a:pt x="213096" y="11243"/>
                      </a:lnTo>
                      <a:lnTo>
                        <a:pt x="201853" y="0"/>
                      </a:lnTo>
                      <a:lnTo>
                        <a:pt x="0" y="0"/>
                      </a:lnTo>
                      <a:cubicBezTo>
                        <a:pt x="0" y="24760"/>
                        <a:pt x="20081" y="44842"/>
                        <a:pt x="44842" y="44842"/>
                      </a:cubicBezTo>
                      <a:lnTo>
                        <a:pt x="471033" y="44842"/>
                      </a:lnTo>
                      <a:cubicBezTo>
                        <a:pt x="495793" y="44842"/>
                        <a:pt x="515875" y="24760"/>
                        <a:pt x="515875" y="0"/>
                      </a:cubicBezTo>
                      <a:lnTo>
                        <a:pt x="3140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208F58BA-F920-4BDD-A4E7-FBF2B2EB69EB}"/>
                </a:ext>
              </a:extLst>
            </p:cNvPr>
            <p:cNvSpPr txBox="1">
              <a:spLocks/>
            </p:cNvSpPr>
            <p:nvPr/>
          </p:nvSpPr>
          <p:spPr>
            <a:xfrm>
              <a:off x="4045911" y="2268971"/>
              <a:ext cx="2771605" cy="488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Личный кабинет на сайте СГК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Без комиссии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, возможна оплата на сайте без авторизации в личном кабинете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1CEE77F8-588F-4B5F-A3E1-855467CA83B5}"/>
              </a:ext>
            </a:extLst>
          </p:cNvPr>
          <p:cNvGrpSpPr/>
          <p:nvPr/>
        </p:nvGrpSpPr>
        <p:grpSpPr>
          <a:xfrm>
            <a:off x="3603099" y="1916275"/>
            <a:ext cx="3228864" cy="488279"/>
            <a:chOff x="3588652" y="1686222"/>
            <a:chExt cx="3228864" cy="488279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xmlns="" id="{901C23E5-0DE2-4E98-9457-45CEBCAA7964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88652" y="1733860"/>
              <a:ext cx="389636" cy="393000"/>
              <a:chOff x="8132040" y="1855101"/>
              <a:chExt cx="601143" cy="601143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xmlns="" id="{B2D2CF06-1D82-4863-8203-685C7E85759B}"/>
                  </a:ext>
                </a:extLst>
              </p:cNvPr>
              <p:cNvSpPr/>
              <p:nvPr/>
            </p:nvSpPr>
            <p:spPr>
              <a:xfrm>
                <a:off x="8132040" y="1855101"/>
                <a:ext cx="601143" cy="601143"/>
              </a:xfrm>
              <a:prstGeom prst="ellipse">
                <a:avLst/>
              </a:prstGeom>
              <a:solidFill>
                <a:srgbClr val="D9D9D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xmlns="" id="{C3383B12-2C7D-4C23-A205-36643A25F745}"/>
                  </a:ext>
                </a:extLst>
              </p:cNvPr>
              <p:cNvGrpSpPr/>
              <p:nvPr/>
            </p:nvGrpSpPr>
            <p:grpSpPr>
              <a:xfrm>
                <a:off x="8349141" y="2001189"/>
                <a:ext cx="166940" cy="308974"/>
                <a:chOff x="891639" y="2374061"/>
                <a:chExt cx="358291" cy="663128"/>
              </a:xfrm>
            </p:grpSpPr>
            <p:sp>
              <p:nvSpPr>
                <p:cNvPr id="271" name="Rectangle: Rounded Corners 270">
                  <a:extLst>
                    <a:ext uri="{FF2B5EF4-FFF2-40B4-BE49-F238E27FC236}">
                      <a16:creationId xmlns:a16="http://schemas.microsoft.com/office/drawing/2014/main" xmlns="" id="{C566A860-D604-465A-BA91-389619D5B886}"/>
                    </a:ext>
                  </a:extLst>
                </p:cNvPr>
                <p:cNvSpPr/>
                <p:nvPr/>
              </p:nvSpPr>
              <p:spPr>
                <a:xfrm>
                  <a:off x="891639" y="2374061"/>
                  <a:ext cx="358291" cy="663128"/>
                </a:xfrm>
                <a:prstGeom prst="roundRect">
                  <a:avLst/>
                </a:prstGeom>
                <a:noFill/>
                <a:ln w="6350" cap="sq">
                  <a:solidFill>
                    <a:schemeClr val="tx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xmlns="" id="{99D2DA9F-E8E2-419D-9B70-5F42125306B8}"/>
                    </a:ext>
                  </a:extLst>
                </p:cNvPr>
                <p:cNvSpPr/>
                <p:nvPr/>
              </p:nvSpPr>
              <p:spPr>
                <a:xfrm>
                  <a:off x="1043467" y="2946909"/>
                  <a:ext cx="54632" cy="54635"/>
                </a:xfrm>
                <a:prstGeom prst="ellipse">
                  <a:avLst/>
                </a:prstGeom>
                <a:noFill/>
                <a:ln w="6350" cap="sq">
                  <a:solidFill>
                    <a:schemeClr val="tx1">
                      <a:alpha val="8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xmlns="" id="{984ED230-E3E7-4546-9E39-288DBF9AC77E}"/>
                    </a:ext>
                  </a:extLst>
                </p:cNvPr>
                <p:cNvCxnSpPr/>
                <p:nvPr/>
              </p:nvCxnSpPr>
              <p:spPr>
                <a:xfrm>
                  <a:off x="1018009" y="2409587"/>
                  <a:ext cx="105549" cy="0"/>
                </a:xfrm>
                <a:prstGeom prst="line">
                  <a:avLst/>
                </a:prstGeom>
                <a:ln w="6350" cap="sq">
                  <a:solidFill>
                    <a:schemeClr val="tx1">
                      <a:alpha val="80000"/>
                    </a:schemeClr>
                  </a:solidFill>
                  <a:miter lim="800000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3D828D90-18B4-4C6B-BBB1-5EE4E4B1CAA9}"/>
                </a:ext>
              </a:extLst>
            </p:cNvPr>
            <p:cNvSpPr txBox="1">
              <a:spLocks/>
            </p:cNvSpPr>
            <p:nvPr/>
          </p:nvSpPr>
          <p:spPr>
            <a:xfrm>
              <a:off x="4045911" y="1686222"/>
              <a:ext cx="2771605" cy="488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Мобильное приложение СГК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Безопасный и быстрый способ оплаты </a:t>
              </a:r>
              <a:b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без комиссии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xmlns="" id="{FB29AEE3-732A-4986-A3FB-CD680F780A05}"/>
              </a:ext>
            </a:extLst>
          </p:cNvPr>
          <p:cNvGrpSpPr>
            <a:grpSpLocks/>
          </p:cNvGrpSpPr>
          <p:nvPr/>
        </p:nvGrpSpPr>
        <p:grpSpPr>
          <a:xfrm>
            <a:off x="3603099" y="3172388"/>
            <a:ext cx="389636" cy="393000"/>
            <a:chOff x="4349225" y="3784155"/>
            <a:chExt cx="601143" cy="601143"/>
          </a:xfrm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xmlns="" id="{F2B527F2-961D-4AB2-AAD2-E924990EA976}"/>
                </a:ext>
              </a:extLst>
            </p:cNvPr>
            <p:cNvSpPr/>
            <p:nvPr/>
          </p:nvSpPr>
          <p:spPr>
            <a:xfrm>
              <a:off x="4349225" y="3784155"/>
              <a:ext cx="601143" cy="601143"/>
            </a:xfrm>
            <a:prstGeom prst="ellipse">
              <a:avLst/>
            </a:prstGeom>
            <a:solidFill>
              <a:srgbClr val="D9D9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xmlns="" id="{EE70B039-1D96-4EFD-B993-AABF2B977502}"/>
                </a:ext>
              </a:extLst>
            </p:cNvPr>
            <p:cNvGrpSpPr/>
            <p:nvPr/>
          </p:nvGrpSpPr>
          <p:grpSpPr>
            <a:xfrm>
              <a:off x="4412161" y="3914347"/>
              <a:ext cx="490511" cy="276322"/>
              <a:chOff x="5676900" y="-1067123"/>
              <a:chExt cx="865961" cy="487827"/>
            </a:xfrm>
          </p:grpSpPr>
          <p:pic>
            <p:nvPicPr>
              <p:cNvPr id="267" name="Picture 4">
                <a:extLst>
                  <a:ext uri="{FF2B5EF4-FFF2-40B4-BE49-F238E27FC236}">
                    <a16:creationId xmlns:a16="http://schemas.microsoft.com/office/drawing/2014/main" xmlns="" id="{BBE2C242-C436-4EA3-A149-B52B37DA85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008"/>
              <a:stretch/>
            </p:blipFill>
            <p:spPr bwMode="auto">
              <a:xfrm>
                <a:off x="5676900" y="-794740"/>
                <a:ext cx="865961" cy="215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4">
                <a:extLst>
                  <a:ext uri="{FF2B5EF4-FFF2-40B4-BE49-F238E27FC236}">
                    <a16:creationId xmlns:a16="http://schemas.microsoft.com/office/drawing/2014/main" xmlns="" id="{9BC43122-186C-4AB1-8E7E-08DBAFE068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79127"/>
              <a:stretch/>
            </p:blipFill>
            <p:spPr bwMode="auto">
              <a:xfrm>
                <a:off x="5990951" y="-1067123"/>
                <a:ext cx="237859" cy="215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24B20FEE-684A-47F6-953A-9339EB45D6E4}"/>
              </a:ext>
            </a:extLst>
          </p:cNvPr>
          <p:cNvSpPr txBox="1">
            <a:spLocks/>
          </p:cNvSpPr>
          <p:nvPr/>
        </p:nvSpPr>
        <p:spPr>
          <a:xfrm>
            <a:off x="4060358" y="3053417"/>
            <a:ext cx="2771605" cy="6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Автоплатеж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2484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Подключите Автоплатеж Сбербанка для регулярных платежей, чтобы не беспокоиться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об оплате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F81C0412-26CD-4386-A724-52AA66B92F22}"/>
              </a:ext>
            </a:extLst>
          </p:cNvPr>
          <p:cNvCxnSpPr>
            <a:cxnSpLocks/>
          </p:cNvCxnSpPr>
          <p:nvPr/>
        </p:nvCxnSpPr>
        <p:spPr>
          <a:xfrm>
            <a:off x="3603099" y="1878040"/>
            <a:ext cx="3228864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90B754CE-D6EE-4704-88C1-31C50D5A7FA2}"/>
              </a:ext>
            </a:extLst>
          </p:cNvPr>
          <p:cNvSpPr txBox="1">
            <a:spLocks/>
          </p:cNvSpPr>
          <p:nvPr/>
        </p:nvSpPr>
        <p:spPr>
          <a:xfrm>
            <a:off x="3825240" y="1285807"/>
            <a:ext cx="3006723" cy="3962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1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Настоятельно просим оплачивать квитанции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rPr>
              <a:t>в установленный период до 10 числа месяца, следующего за расчетным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961F9F0B-4419-4E58-9E33-B4E8D942E326}"/>
              </a:ext>
            </a:extLst>
          </p:cNvPr>
          <p:cNvGrpSpPr/>
          <p:nvPr/>
        </p:nvGrpSpPr>
        <p:grpSpPr>
          <a:xfrm>
            <a:off x="3603099" y="1285807"/>
            <a:ext cx="161360" cy="153520"/>
            <a:chOff x="475754" y="1089684"/>
            <a:chExt cx="338260" cy="338260"/>
          </a:xfrm>
          <a:solidFill>
            <a:schemeClr val="accent1"/>
          </a:solidFill>
        </p:grpSpPr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D4A894A2-4ACB-414F-8599-635600BB24C9}"/>
                </a:ext>
              </a:extLst>
            </p:cNvPr>
            <p:cNvSpPr/>
            <p:nvPr/>
          </p:nvSpPr>
          <p:spPr>
            <a:xfrm>
              <a:off x="475754" y="1089684"/>
              <a:ext cx="338260" cy="33826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52D70A78-40F1-4697-A843-1F05D5A8D3AE}"/>
                </a:ext>
              </a:extLst>
            </p:cNvPr>
            <p:cNvGrpSpPr/>
            <p:nvPr/>
          </p:nvGrpSpPr>
          <p:grpSpPr>
            <a:xfrm>
              <a:off x="620778" y="1123878"/>
              <a:ext cx="48213" cy="269872"/>
              <a:chOff x="620778" y="1124015"/>
              <a:chExt cx="48213" cy="269872"/>
            </a:xfrm>
            <a:grpFill/>
          </p:grpSpPr>
          <p:sp>
            <p:nvSpPr>
              <p:cNvPr id="263" name="Rectangle: Rounded Corners 262">
                <a:extLst>
                  <a:ext uri="{FF2B5EF4-FFF2-40B4-BE49-F238E27FC236}">
                    <a16:creationId xmlns:a16="http://schemas.microsoft.com/office/drawing/2014/main" xmlns="" id="{5B7340EF-B09F-4E0B-A31F-CD7C3BB74A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0778" y="1124015"/>
                <a:ext cx="48213" cy="190435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xmlns="" id="{C2F40FDE-4A84-4F32-B3CD-C2A6C9DF3C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0778" y="1345674"/>
                <a:ext cx="48213" cy="48213"/>
              </a:xfrm>
              <a:prstGeom prst="ellipse">
                <a:avLst/>
              </a:prstGeom>
              <a:solidFill>
                <a:schemeClr val="bg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xmlns="" id="{A6648C48-8983-45F1-BC74-B48EF18B9483}"/>
              </a:ext>
            </a:extLst>
          </p:cNvPr>
          <p:cNvCxnSpPr>
            <a:cxnSpLocks/>
          </p:cNvCxnSpPr>
          <p:nvPr/>
        </p:nvCxnSpPr>
        <p:spPr>
          <a:xfrm>
            <a:off x="3603099" y="3724506"/>
            <a:ext cx="3228864" cy="0"/>
          </a:xfrm>
          <a:prstGeom prst="line">
            <a:avLst/>
          </a:prstGeom>
          <a:ln w="6350" cap="sq">
            <a:solidFill>
              <a:srgbClr val="CDCDCD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3" name="Group 322">
            <a:extLst>
              <a:ext uri="{FF2B5EF4-FFF2-40B4-BE49-F238E27FC236}">
                <a16:creationId xmlns:a16="http://schemas.microsoft.com/office/drawing/2014/main" xmlns="" id="{60FC4D40-4362-4948-8BBA-234C9C3E2533}"/>
              </a:ext>
            </a:extLst>
          </p:cNvPr>
          <p:cNvGrpSpPr/>
          <p:nvPr/>
        </p:nvGrpSpPr>
        <p:grpSpPr>
          <a:xfrm>
            <a:off x="3603099" y="3764654"/>
            <a:ext cx="3228864" cy="630942"/>
            <a:chOff x="3588652" y="3415833"/>
            <a:chExt cx="3228864" cy="630942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xmlns="" id="{BA4BD2B2-CB76-46EC-99A7-D76C66C6F591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88652" y="3534804"/>
              <a:ext cx="389636" cy="393000"/>
              <a:chOff x="4344837" y="4090999"/>
              <a:chExt cx="601143" cy="601143"/>
            </a:xfrm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xmlns="" id="{47500D12-AD98-45F9-A667-A3A374038BF5}"/>
                  </a:ext>
                </a:extLst>
              </p:cNvPr>
              <p:cNvSpPr/>
              <p:nvPr/>
            </p:nvSpPr>
            <p:spPr>
              <a:xfrm>
                <a:off x="4344837" y="4090999"/>
                <a:ext cx="601143" cy="601143"/>
              </a:xfrm>
              <a:prstGeom prst="ellipse">
                <a:avLst/>
              </a:prstGeom>
              <a:solidFill>
                <a:srgbClr val="D9D9D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60" name="Picture 6" descr="Russian Post - Wikipedia">
                <a:extLst>
                  <a:ext uri="{FF2B5EF4-FFF2-40B4-BE49-F238E27FC236}">
                    <a16:creationId xmlns:a16="http://schemas.microsoft.com/office/drawing/2014/main" xmlns="" id="{D5ECBA3B-3CC3-4173-9AF8-23DC034D11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51514"/>
              <a:stretch/>
            </p:blipFill>
            <p:spPr bwMode="auto">
              <a:xfrm>
                <a:off x="4494629" y="4241433"/>
                <a:ext cx="309904" cy="309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xmlns="" id="{E96BB11B-0DE2-46AA-9E42-D73A84A3005E}"/>
                </a:ext>
              </a:extLst>
            </p:cNvPr>
            <p:cNvSpPr txBox="1">
              <a:spLocks/>
            </p:cNvSpPr>
            <p:nvPr/>
          </p:nvSpPr>
          <p:spPr>
            <a:xfrm>
              <a:off x="4045911" y="3415833"/>
              <a:ext cx="2771605" cy="630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Вызов сотрудника на дом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Обратитесь по телефону в отделение Почты России. Сотрудник придет к Вам и примет оплату наличными денежными средствами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9FB34EB5-8176-4137-821F-4950A9CA0D3A}"/>
              </a:ext>
            </a:extLst>
          </p:cNvPr>
          <p:cNvSpPr>
            <a:spLocks/>
          </p:cNvSpPr>
          <p:nvPr/>
        </p:nvSpPr>
        <p:spPr>
          <a:xfrm>
            <a:off x="180689" y="847445"/>
            <a:ext cx="3323610" cy="44733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B38A80F1-2104-4520-B414-2C2A5BE4D432}"/>
              </a:ext>
            </a:extLst>
          </p:cNvPr>
          <p:cNvSpPr txBox="1">
            <a:spLocks/>
          </p:cNvSpPr>
          <p:nvPr/>
        </p:nvSpPr>
        <p:spPr>
          <a:xfrm>
            <a:off x="227910" y="909018"/>
            <a:ext cx="322243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СПОСОБЫ ПЕРЕДАЧИ 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Arial" panose="020B0604020202020204" pitchFamily="34" charset="0"/>
              </a:rPr>
              <a:t>ПОКАЗАНИЙ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xmlns="" id="{C30DF64F-D1B0-4192-97EE-F3EAF052B30E}"/>
              </a:ext>
            </a:extLst>
          </p:cNvPr>
          <p:cNvCxnSpPr>
            <a:cxnSpLocks/>
          </p:cNvCxnSpPr>
          <p:nvPr/>
        </p:nvCxnSpPr>
        <p:spPr>
          <a:xfrm>
            <a:off x="227909" y="1878040"/>
            <a:ext cx="3222438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2096816B-1A19-4038-B69A-C268A178A818}"/>
              </a:ext>
            </a:extLst>
          </p:cNvPr>
          <p:cNvCxnSpPr>
            <a:cxnSpLocks/>
          </p:cNvCxnSpPr>
          <p:nvPr/>
        </p:nvCxnSpPr>
        <p:spPr>
          <a:xfrm>
            <a:off x="227909" y="3008345"/>
            <a:ext cx="3222438" cy="0"/>
          </a:xfrm>
          <a:prstGeom prst="line">
            <a:avLst/>
          </a:prstGeom>
          <a:ln w="6350" cap="sq">
            <a:solidFill>
              <a:srgbClr val="CDCDCD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xmlns="" id="{CD1650AD-FB7A-419D-84C3-41FD73B32CD3}"/>
              </a:ext>
            </a:extLst>
          </p:cNvPr>
          <p:cNvCxnSpPr>
            <a:cxnSpLocks/>
          </p:cNvCxnSpPr>
          <p:nvPr/>
        </p:nvCxnSpPr>
        <p:spPr>
          <a:xfrm>
            <a:off x="227909" y="2438086"/>
            <a:ext cx="3222438" cy="0"/>
          </a:xfrm>
          <a:prstGeom prst="line">
            <a:avLst/>
          </a:prstGeom>
          <a:ln w="6350" cap="sq">
            <a:solidFill>
              <a:srgbClr val="CDCDCD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xmlns="" id="{0461761A-9F0A-476F-BA89-98D1CC29E468}"/>
              </a:ext>
            </a:extLst>
          </p:cNvPr>
          <p:cNvCxnSpPr>
            <a:cxnSpLocks/>
          </p:cNvCxnSpPr>
          <p:nvPr/>
        </p:nvCxnSpPr>
        <p:spPr>
          <a:xfrm>
            <a:off x="227909" y="4425861"/>
            <a:ext cx="3222438" cy="0"/>
          </a:xfrm>
          <a:prstGeom prst="line">
            <a:avLst/>
          </a:prstGeom>
          <a:ln w="6350" cap="sq">
            <a:solidFill>
              <a:srgbClr val="CDCDCD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BFD1B07E-926F-45F2-B402-891A9BB90116}"/>
              </a:ext>
            </a:extLst>
          </p:cNvPr>
          <p:cNvGrpSpPr/>
          <p:nvPr/>
        </p:nvGrpSpPr>
        <p:grpSpPr>
          <a:xfrm>
            <a:off x="227909" y="1285807"/>
            <a:ext cx="161360" cy="153520"/>
            <a:chOff x="475754" y="1089684"/>
            <a:chExt cx="338260" cy="338260"/>
          </a:xfrm>
          <a:solidFill>
            <a:schemeClr val="accent1"/>
          </a:solidFill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D0D9B5B5-E8B3-42AF-BE75-64B8A83945B6}"/>
                </a:ext>
              </a:extLst>
            </p:cNvPr>
            <p:cNvSpPr/>
            <p:nvPr/>
          </p:nvSpPr>
          <p:spPr>
            <a:xfrm>
              <a:off x="475754" y="1089684"/>
              <a:ext cx="338260" cy="33826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xmlns="" id="{BB01D1FE-77F3-4BB9-834B-394371C3A311}"/>
                </a:ext>
              </a:extLst>
            </p:cNvPr>
            <p:cNvGrpSpPr/>
            <p:nvPr/>
          </p:nvGrpSpPr>
          <p:grpSpPr>
            <a:xfrm>
              <a:off x="620778" y="1123878"/>
              <a:ext cx="48213" cy="269872"/>
              <a:chOff x="620778" y="1124015"/>
              <a:chExt cx="48213" cy="269872"/>
            </a:xfrm>
            <a:grpFill/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xmlns="" id="{31AA7458-D98B-463F-860B-052435EDB3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0778" y="1124015"/>
                <a:ext cx="48213" cy="190435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xmlns="" id="{2315C653-5B2C-44B9-8222-EAA1B6FA71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0778" y="1345674"/>
                <a:ext cx="48213" cy="48213"/>
              </a:xfrm>
              <a:prstGeom prst="ellipse">
                <a:avLst/>
              </a:prstGeom>
              <a:solidFill>
                <a:schemeClr val="bg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A6DC8C53-DD43-4788-BC5A-4D08D0AB337F}"/>
              </a:ext>
            </a:extLst>
          </p:cNvPr>
          <p:cNvSpPr txBox="1"/>
          <p:nvPr/>
        </p:nvSpPr>
        <p:spPr>
          <a:xfrm>
            <a:off x="427433" y="1285807"/>
            <a:ext cx="302291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175" lvl="1" indent="0">
              <a:buNone/>
            </a:pPr>
            <a:r>
              <a:rPr lang="ru-RU" sz="900" dirty="0">
                <a:latin typeface="Verdana Pro Light" panose="020B0304030504040204" pitchFamily="34" charset="0"/>
              </a:rPr>
              <a:t>В случае непредставления сведений о показаниях приборов учета расчет суммы к оплате производится </a:t>
            </a:r>
            <a:r>
              <a:rPr lang="ru-RU" sz="900" dirty="0"/>
              <a:t>на основе</a:t>
            </a:r>
            <a:r>
              <a:rPr lang="ru-RU" sz="900" dirty="0">
                <a:latin typeface="Verdana Pro Light" panose="020B0304030504040204" pitchFamily="34" charset="0"/>
              </a:rPr>
              <a:t> среднемесячного потребления в течение </a:t>
            </a:r>
            <a:r>
              <a:rPr lang="en-US" sz="900" dirty="0">
                <a:latin typeface="Verdana Pro Light" panose="020B0304030504040204" pitchFamily="34" charset="0"/>
              </a:rPr>
              <a:t/>
            </a:r>
            <a:br>
              <a:rPr lang="en-US" sz="900" dirty="0">
                <a:latin typeface="Verdana Pro Light" panose="020B0304030504040204" pitchFamily="34" charset="0"/>
              </a:rPr>
            </a:br>
            <a:r>
              <a:rPr lang="ru-RU" sz="900" dirty="0">
                <a:latin typeface="Verdana Pro Light" panose="020B0304030504040204" pitchFamily="34" charset="0"/>
              </a:rPr>
              <a:t>3-х месяцев, далее – по нормативам</a:t>
            </a:r>
            <a:endParaRPr lang="en-US" sz="900" dirty="0">
              <a:latin typeface="Verdana Pro Light" panose="020B03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CDC2070-10D3-460B-96F3-E19A4AEACE07}"/>
              </a:ext>
            </a:extLst>
          </p:cNvPr>
          <p:cNvGrpSpPr/>
          <p:nvPr/>
        </p:nvGrpSpPr>
        <p:grpSpPr>
          <a:xfrm>
            <a:off x="227909" y="1910899"/>
            <a:ext cx="3222438" cy="488279"/>
            <a:chOff x="227909" y="3900012"/>
            <a:chExt cx="3222438" cy="488279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xmlns="" id="{38F7DD33-316E-4722-B274-39DCA09118DA}"/>
                </a:ext>
              </a:extLst>
            </p:cNvPr>
            <p:cNvSpPr txBox="1">
              <a:spLocks/>
            </p:cNvSpPr>
            <p:nvPr/>
          </p:nvSpPr>
          <p:spPr>
            <a:xfrm>
              <a:off x="678742" y="3900012"/>
              <a:ext cx="2771605" cy="488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Бот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СГК в мессенджерах и соц. сетях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Инновационный способ передачи показаний </a:t>
              </a:r>
              <a:b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для тех, кто всегда в движении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xmlns="" id="{6A62009E-EF1A-46EC-BD09-6210F63717E8}"/>
                </a:ext>
              </a:extLst>
            </p:cNvPr>
            <p:cNvGrpSpPr>
              <a:grpSpLocks/>
            </p:cNvGrpSpPr>
            <p:nvPr/>
          </p:nvGrpSpPr>
          <p:grpSpPr>
            <a:xfrm>
              <a:off x="227909" y="3947651"/>
              <a:ext cx="389636" cy="393000"/>
              <a:chOff x="8132040" y="4662189"/>
              <a:chExt cx="601143" cy="601143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xmlns="" id="{B2758DD6-173C-481E-91E4-408F700F1E90}"/>
                  </a:ext>
                </a:extLst>
              </p:cNvPr>
              <p:cNvSpPr/>
              <p:nvPr/>
            </p:nvSpPr>
            <p:spPr>
              <a:xfrm>
                <a:off x="8132040" y="4662189"/>
                <a:ext cx="601143" cy="601143"/>
              </a:xfrm>
              <a:prstGeom prst="ellipse">
                <a:avLst/>
              </a:prstGeom>
              <a:solidFill>
                <a:srgbClr val="D9D9D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51" name="Graphic 2306">
                <a:extLst>
                  <a:ext uri="{FF2B5EF4-FFF2-40B4-BE49-F238E27FC236}">
                    <a16:creationId xmlns:a16="http://schemas.microsoft.com/office/drawing/2014/main" xmlns="" id="{D70AB9B3-CDA2-468B-940A-316670BA0340}"/>
                  </a:ext>
                </a:extLst>
              </p:cNvPr>
              <p:cNvGrpSpPr/>
              <p:nvPr/>
            </p:nvGrpSpPr>
            <p:grpSpPr>
              <a:xfrm>
                <a:off x="8257327" y="4822533"/>
                <a:ext cx="350568" cy="280454"/>
                <a:chOff x="9235377" y="4016466"/>
                <a:chExt cx="397335" cy="317868"/>
              </a:xfrm>
              <a:noFill/>
            </p:grpSpPr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xmlns="" id="{6A45A03C-2C07-4D03-AC35-CAB53E66B580}"/>
                    </a:ext>
                  </a:extLst>
                </p:cNvPr>
                <p:cNvSpPr/>
                <p:nvPr/>
              </p:nvSpPr>
              <p:spPr>
                <a:xfrm>
                  <a:off x="9332100" y="4016466"/>
                  <a:ext cx="295163" cy="272458"/>
                </a:xfrm>
                <a:custGeom>
                  <a:avLst/>
                  <a:gdLst>
                    <a:gd name="connsiteX0" fmla="*/ 152122 w 295162"/>
                    <a:gd name="connsiteY0" fmla="*/ 0 h 272457"/>
                    <a:gd name="connsiteX1" fmla="*/ 304245 w 295162"/>
                    <a:gd name="connsiteY1" fmla="*/ 124309 h 272457"/>
                    <a:gd name="connsiteX2" fmla="*/ 267349 w 295162"/>
                    <a:gd name="connsiteY2" fmla="*/ 205365 h 272457"/>
                    <a:gd name="connsiteX3" fmla="*/ 280178 w 295162"/>
                    <a:gd name="connsiteY3" fmla="*/ 264852 h 272457"/>
                    <a:gd name="connsiteX4" fmla="*/ 272004 w 295162"/>
                    <a:gd name="connsiteY4" fmla="*/ 274501 h 272457"/>
                    <a:gd name="connsiteX5" fmla="*/ 204343 w 295162"/>
                    <a:gd name="connsiteY5" fmla="*/ 241012 h 272457"/>
                    <a:gd name="connsiteX6" fmla="*/ 152122 w 295162"/>
                    <a:gd name="connsiteY6" fmla="*/ 248731 h 272457"/>
                    <a:gd name="connsiteX7" fmla="*/ 0 w 295162"/>
                    <a:gd name="connsiteY7" fmla="*/ 124422 h 272457"/>
                    <a:gd name="connsiteX8" fmla="*/ 152122 w 295162"/>
                    <a:gd name="connsiteY8" fmla="*/ 0 h 272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5162" h="272457">
                      <a:moveTo>
                        <a:pt x="152122" y="0"/>
                      </a:moveTo>
                      <a:cubicBezTo>
                        <a:pt x="236130" y="0"/>
                        <a:pt x="304245" y="55627"/>
                        <a:pt x="304245" y="124309"/>
                      </a:cubicBezTo>
                      <a:cubicBezTo>
                        <a:pt x="304245" y="155301"/>
                        <a:pt x="290281" y="183569"/>
                        <a:pt x="267349" y="205365"/>
                      </a:cubicBezTo>
                      <a:cubicBezTo>
                        <a:pt x="268144" y="224097"/>
                        <a:pt x="272458" y="245439"/>
                        <a:pt x="280178" y="264852"/>
                      </a:cubicBezTo>
                      <a:cubicBezTo>
                        <a:pt x="282335" y="270187"/>
                        <a:pt x="277567" y="275864"/>
                        <a:pt x="272004" y="274501"/>
                      </a:cubicBezTo>
                      <a:cubicBezTo>
                        <a:pt x="239309" y="266555"/>
                        <a:pt x="217626" y="253613"/>
                        <a:pt x="204343" y="241012"/>
                      </a:cubicBezTo>
                      <a:cubicBezTo>
                        <a:pt x="187996" y="245893"/>
                        <a:pt x="170513" y="248731"/>
                        <a:pt x="152122" y="248731"/>
                      </a:cubicBezTo>
                      <a:cubicBezTo>
                        <a:pt x="68115" y="248731"/>
                        <a:pt x="0" y="193105"/>
                        <a:pt x="0" y="124422"/>
                      </a:cubicBezTo>
                      <a:cubicBezTo>
                        <a:pt x="0" y="55627"/>
                        <a:pt x="68115" y="0"/>
                        <a:pt x="152122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xmlns="" id="{9A062B5C-55AE-4D18-A8CA-F202C08B3DFF}"/>
                    </a:ext>
                  </a:extLst>
                </p:cNvPr>
                <p:cNvSpPr/>
                <p:nvPr/>
              </p:nvSpPr>
              <p:spPr>
                <a:xfrm>
                  <a:off x="9362411" y="4106264"/>
                  <a:ext cx="124877" cy="124877"/>
                </a:xfrm>
                <a:custGeom>
                  <a:avLst/>
                  <a:gdLst>
                    <a:gd name="connsiteX0" fmla="*/ 121811 w 124876"/>
                    <a:gd name="connsiteY0" fmla="*/ 132369 h 124876"/>
                    <a:gd name="connsiteX1" fmla="*/ 126920 w 124876"/>
                    <a:gd name="connsiteY1" fmla="*/ 103307 h 124876"/>
                    <a:gd name="connsiteX2" fmla="*/ 0 w 124876"/>
                    <a:gd name="connsiteY2" fmla="*/ 0 h 12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4876" h="124876">
                      <a:moveTo>
                        <a:pt x="121811" y="132369"/>
                      </a:moveTo>
                      <a:cubicBezTo>
                        <a:pt x="125104" y="123174"/>
                        <a:pt x="126920" y="113411"/>
                        <a:pt x="126920" y="103307"/>
                      </a:cubicBezTo>
                      <a:cubicBezTo>
                        <a:pt x="126920" y="46204"/>
                        <a:pt x="70044" y="0"/>
                        <a:pt x="0" y="0"/>
                      </a:cubicBezTo>
                    </a:path>
                  </a:pathLst>
                </a:custGeom>
                <a:no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xmlns="" id="{6E111CAB-8146-4E0F-BA45-F64536EBCB41}"/>
                    </a:ext>
                  </a:extLst>
                </p:cNvPr>
                <p:cNvSpPr/>
                <p:nvPr/>
              </p:nvSpPr>
              <p:spPr>
                <a:xfrm>
                  <a:off x="9235377" y="4114097"/>
                  <a:ext cx="204344" cy="215696"/>
                </a:xfrm>
                <a:custGeom>
                  <a:avLst/>
                  <a:gdLst>
                    <a:gd name="connsiteX0" fmla="*/ 78445 w 204343"/>
                    <a:gd name="connsiteY0" fmla="*/ 0 h 215695"/>
                    <a:gd name="connsiteX1" fmla="*/ 0 w 204343"/>
                    <a:gd name="connsiteY1" fmla="*/ 95474 h 215695"/>
                    <a:gd name="connsiteX2" fmla="*/ 30765 w 204343"/>
                    <a:gd name="connsiteY2" fmla="*/ 162794 h 215695"/>
                    <a:gd name="connsiteX3" fmla="*/ 19980 w 204343"/>
                    <a:gd name="connsiteY3" fmla="*/ 212290 h 215695"/>
                    <a:gd name="connsiteX4" fmla="*/ 26792 w 204343"/>
                    <a:gd name="connsiteY4" fmla="*/ 220237 h 215695"/>
                    <a:gd name="connsiteX5" fmla="*/ 83327 w 204343"/>
                    <a:gd name="connsiteY5" fmla="*/ 192423 h 215695"/>
                    <a:gd name="connsiteX6" fmla="*/ 126920 w 204343"/>
                    <a:gd name="connsiteY6" fmla="*/ 198781 h 215695"/>
                    <a:gd name="connsiteX7" fmla="*/ 209112 w 204343"/>
                    <a:gd name="connsiteY7" fmla="*/ 174146 h 21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4343" h="215695">
                      <a:moveTo>
                        <a:pt x="78445" y="0"/>
                      </a:moveTo>
                      <a:cubicBezTo>
                        <a:pt x="32354" y="15553"/>
                        <a:pt x="0" y="52448"/>
                        <a:pt x="0" y="95474"/>
                      </a:cubicBezTo>
                      <a:cubicBezTo>
                        <a:pt x="0" y="121244"/>
                        <a:pt x="11693" y="144743"/>
                        <a:pt x="30765" y="162794"/>
                      </a:cubicBezTo>
                      <a:cubicBezTo>
                        <a:pt x="30084" y="178346"/>
                        <a:pt x="26451" y="196170"/>
                        <a:pt x="19980" y="212290"/>
                      </a:cubicBezTo>
                      <a:cubicBezTo>
                        <a:pt x="18164" y="216718"/>
                        <a:pt x="22137" y="221372"/>
                        <a:pt x="26792" y="220237"/>
                      </a:cubicBezTo>
                      <a:cubicBezTo>
                        <a:pt x="54151" y="213652"/>
                        <a:pt x="72201" y="202868"/>
                        <a:pt x="83327" y="192423"/>
                      </a:cubicBezTo>
                      <a:cubicBezTo>
                        <a:pt x="96950" y="196510"/>
                        <a:pt x="111594" y="198781"/>
                        <a:pt x="126920" y="198781"/>
                      </a:cubicBezTo>
                      <a:cubicBezTo>
                        <a:pt x="158253" y="198781"/>
                        <a:pt x="186974" y="189472"/>
                        <a:pt x="209112" y="174146"/>
                      </a:cubicBezTo>
                    </a:path>
                  </a:pathLst>
                </a:custGeom>
                <a:no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9D32912-C7ED-412F-AE87-B641CA17BE11}"/>
              </a:ext>
            </a:extLst>
          </p:cNvPr>
          <p:cNvGrpSpPr/>
          <p:nvPr/>
        </p:nvGrpSpPr>
        <p:grpSpPr>
          <a:xfrm>
            <a:off x="227909" y="2476994"/>
            <a:ext cx="3222438" cy="492443"/>
            <a:chOff x="227909" y="2762186"/>
            <a:chExt cx="3222438" cy="492443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xmlns="" id="{F7EEEB71-97A3-4040-BCC5-4EEB172ED159}"/>
                </a:ext>
              </a:extLst>
            </p:cNvPr>
            <p:cNvSpPr txBox="1">
              <a:spLocks/>
            </p:cNvSpPr>
            <p:nvPr/>
          </p:nvSpPr>
          <p:spPr>
            <a:xfrm>
              <a:off x="678742" y="2762186"/>
              <a:ext cx="2771605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Мобильное приложение СГК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Простая регистрация, интуитивно понятный интерфейс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xmlns="" id="{5A66C5B6-0329-4DED-8747-F2C0F5B04D2F}"/>
                </a:ext>
              </a:extLst>
            </p:cNvPr>
            <p:cNvGrpSpPr>
              <a:grpSpLocks/>
            </p:cNvGrpSpPr>
            <p:nvPr/>
          </p:nvGrpSpPr>
          <p:grpSpPr>
            <a:xfrm>
              <a:off x="227909" y="2811907"/>
              <a:ext cx="389636" cy="393000"/>
              <a:chOff x="8132040" y="1855102"/>
              <a:chExt cx="601143" cy="601143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xmlns="" id="{B6A2154D-FE5A-49E1-A750-9F155ECF611E}"/>
                  </a:ext>
                </a:extLst>
              </p:cNvPr>
              <p:cNvSpPr/>
              <p:nvPr/>
            </p:nvSpPr>
            <p:spPr>
              <a:xfrm>
                <a:off x="8132040" y="1855102"/>
                <a:ext cx="601143" cy="601143"/>
              </a:xfrm>
              <a:prstGeom prst="ellipse">
                <a:avLst/>
              </a:prstGeom>
              <a:solidFill>
                <a:srgbClr val="D9D9D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xmlns="" id="{17DF0107-7DCD-4FC0-99D5-29B34FB9723B}"/>
                  </a:ext>
                </a:extLst>
              </p:cNvPr>
              <p:cNvGrpSpPr/>
              <p:nvPr/>
            </p:nvGrpSpPr>
            <p:grpSpPr>
              <a:xfrm>
                <a:off x="8349141" y="2001187"/>
                <a:ext cx="166940" cy="308973"/>
                <a:chOff x="891639" y="2374058"/>
                <a:chExt cx="358291" cy="663126"/>
              </a:xfrm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xmlns="" id="{55C4DAA8-516E-4FEF-92AB-75BE437DA58C}"/>
                    </a:ext>
                  </a:extLst>
                </p:cNvPr>
                <p:cNvSpPr/>
                <p:nvPr/>
              </p:nvSpPr>
              <p:spPr>
                <a:xfrm>
                  <a:off x="891639" y="2374058"/>
                  <a:ext cx="358291" cy="663126"/>
                </a:xfrm>
                <a:prstGeom prst="roundRect">
                  <a:avLst/>
                </a:prstGeom>
                <a:noFill/>
                <a:ln w="6350" cap="sq">
                  <a:solidFill>
                    <a:schemeClr val="tx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xmlns="" id="{2210D48D-4BAF-48EA-B13B-ADECC0EE301D}"/>
                    </a:ext>
                  </a:extLst>
                </p:cNvPr>
                <p:cNvSpPr/>
                <p:nvPr/>
              </p:nvSpPr>
              <p:spPr>
                <a:xfrm>
                  <a:off x="1043467" y="2946908"/>
                  <a:ext cx="54633" cy="54635"/>
                </a:xfrm>
                <a:prstGeom prst="ellipse">
                  <a:avLst/>
                </a:prstGeom>
                <a:noFill/>
                <a:ln w="6350" cap="sq">
                  <a:solidFill>
                    <a:schemeClr val="tx1">
                      <a:alpha val="80000"/>
                    </a:schemeClr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xmlns="" id="{44AF6DE3-826A-4D74-9530-449654B879B2}"/>
                    </a:ext>
                  </a:extLst>
                </p:cNvPr>
                <p:cNvCxnSpPr/>
                <p:nvPr/>
              </p:nvCxnSpPr>
              <p:spPr>
                <a:xfrm>
                  <a:off x="1018009" y="2409587"/>
                  <a:ext cx="105549" cy="0"/>
                </a:xfrm>
                <a:prstGeom prst="line">
                  <a:avLst/>
                </a:prstGeom>
                <a:ln w="6350" cap="sq">
                  <a:solidFill>
                    <a:schemeClr val="tx1">
                      <a:alpha val="80000"/>
                    </a:schemeClr>
                  </a:solidFill>
                  <a:miter lim="800000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DE25AE-8EE6-43A7-83EA-DB7846E1BFB0}"/>
              </a:ext>
            </a:extLst>
          </p:cNvPr>
          <p:cNvGrpSpPr/>
          <p:nvPr/>
        </p:nvGrpSpPr>
        <p:grpSpPr>
          <a:xfrm>
            <a:off x="227909" y="3617512"/>
            <a:ext cx="3222438" cy="769441"/>
            <a:chOff x="227909" y="1916275"/>
            <a:chExt cx="3222438" cy="769441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79B247EC-B72A-469B-91D9-FB742AB2AF7A}"/>
                </a:ext>
              </a:extLst>
            </p:cNvPr>
            <p:cNvSpPr txBox="1">
              <a:spLocks/>
            </p:cNvSpPr>
            <p:nvPr/>
          </p:nvSpPr>
          <p:spPr>
            <a:xfrm>
              <a:off x="678742" y="1916275"/>
              <a:ext cx="2771605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defPPr>
                <a:defRPr lang="en-US"/>
              </a:defPPr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050" b="1">
                  <a:solidFill>
                    <a:srgbClr val="42484F"/>
                  </a:solidFill>
                  <a:latin typeface="Verdana Pro" panose="020B0604030504040204" pitchFamily="34" charset="0"/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Тел. 274-43-00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|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Нажать кнопку "1"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64D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Автоматический сервис приема показаний работает круглосуточно без ожидания соединения оператора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0464D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64D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С 15 по 25 число каждого месяца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xmlns="" id="{81FB67F3-30FC-4CE9-AFCA-9381A79AE71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27909" y="2104495"/>
              <a:ext cx="389636" cy="393000"/>
              <a:chOff x="8132040" y="5637067"/>
              <a:chExt cx="601143" cy="601143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xmlns="" id="{1705639F-9AD3-4F63-9484-27DD8F04AACE}"/>
                  </a:ext>
                </a:extLst>
              </p:cNvPr>
              <p:cNvSpPr/>
              <p:nvPr/>
            </p:nvSpPr>
            <p:spPr>
              <a:xfrm>
                <a:off x="8132040" y="5637067"/>
                <a:ext cx="601143" cy="601143"/>
              </a:xfrm>
              <a:prstGeom prst="ellipse">
                <a:avLst/>
              </a:prstGeom>
              <a:solidFill>
                <a:srgbClr val="D9D9D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4" name="Graphic 77">
                <a:extLst>
                  <a:ext uri="{FF2B5EF4-FFF2-40B4-BE49-F238E27FC236}">
                    <a16:creationId xmlns:a16="http://schemas.microsoft.com/office/drawing/2014/main" xmlns="" id="{7844764B-F5A8-47B5-B7E5-9B66CA4211DD}"/>
                  </a:ext>
                </a:extLst>
              </p:cNvPr>
              <p:cNvSpPr/>
              <p:nvPr/>
            </p:nvSpPr>
            <p:spPr>
              <a:xfrm>
                <a:off x="8290233" y="5796410"/>
                <a:ext cx="282456" cy="282456"/>
              </a:xfrm>
              <a:custGeom>
                <a:avLst/>
                <a:gdLst>
                  <a:gd name="connsiteX0" fmla="*/ 90804 w 282455"/>
                  <a:gd name="connsiteY0" fmla="*/ 198556 h 282455"/>
                  <a:gd name="connsiteX1" fmla="*/ 261219 w 282455"/>
                  <a:gd name="connsiteY1" fmla="*/ 289465 h 282455"/>
                  <a:gd name="connsiteX2" fmla="*/ 289569 w 282455"/>
                  <a:gd name="connsiteY2" fmla="*/ 227011 h 282455"/>
                  <a:gd name="connsiteX3" fmla="*/ 221466 w 282455"/>
                  <a:gd name="connsiteY3" fmla="*/ 181609 h 282455"/>
                  <a:gd name="connsiteX4" fmla="*/ 193116 w 282455"/>
                  <a:gd name="connsiteY4" fmla="*/ 209959 h 282455"/>
                  <a:gd name="connsiteX5" fmla="*/ 125013 w 282455"/>
                  <a:gd name="connsiteY5" fmla="*/ 164557 h 282455"/>
                  <a:gd name="connsiteX6" fmla="*/ 79611 w 282455"/>
                  <a:gd name="connsiteY6" fmla="*/ 96453 h 282455"/>
                  <a:gd name="connsiteX7" fmla="*/ 107961 w 282455"/>
                  <a:gd name="connsiteY7" fmla="*/ 68103 h 282455"/>
                  <a:gd name="connsiteX8" fmla="*/ 62559 w 282455"/>
                  <a:gd name="connsiteY8" fmla="*/ 0 h 282455"/>
                  <a:gd name="connsiteX9" fmla="*/ 0 w 282455"/>
                  <a:gd name="connsiteY9" fmla="*/ 28141 h 282455"/>
                  <a:gd name="connsiteX10" fmla="*/ 90804 w 282455"/>
                  <a:gd name="connsiteY10" fmla="*/ 198556 h 28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455" h="282455">
                    <a:moveTo>
                      <a:pt x="90804" y="198556"/>
                    </a:moveTo>
                    <a:cubicBezTo>
                      <a:pt x="164661" y="272413"/>
                      <a:pt x="235171" y="288000"/>
                      <a:pt x="261219" y="289465"/>
                    </a:cubicBezTo>
                    <a:cubicBezTo>
                      <a:pt x="277853" y="265090"/>
                      <a:pt x="284862" y="245004"/>
                      <a:pt x="289569" y="227011"/>
                    </a:cubicBezTo>
                    <a:cubicBezTo>
                      <a:pt x="271576" y="209540"/>
                      <a:pt x="245423" y="191651"/>
                      <a:pt x="221466" y="181609"/>
                    </a:cubicBezTo>
                    <a:lnTo>
                      <a:pt x="193116" y="209959"/>
                    </a:lnTo>
                    <a:cubicBezTo>
                      <a:pt x="183387" y="207343"/>
                      <a:pt x="156815" y="196359"/>
                      <a:pt x="125013" y="164557"/>
                    </a:cubicBezTo>
                    <a:cubicBezTo>
                      <a:pt x="93210" y="132754"/>
                      <a:pt x="82226" y="106078"/>
                      <a:pt x="79611" y="96453"/>
                    </a:cubicBezTo>
                    <a:lnTo>
                      <a:pt x="107961" y="68103"/>
                    </a:lnTo>
                    <a:cubicBezTo>
                      <a:pt x="97918" y="44147"/>
                      <a:pt x="80029" y="17889"/>
                      <a:pt x="62559" y="0"/>
                    </a:cubicBezTo>
                    <a:cubicBezTo>
                      <a:pt x="44461" y="4498"/>
                      <a:pt x="24375" y="11507"/>
                      <a:pt x="0" y="28141"/>
                    </a:cubicBezTo>
                    <a:cubicBezTo>
                      <a:pt x="1360" y="54190"/>
                      <a:pt x="16947" y="124699"/>
                      <a:pt x="90804" y="198556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29E1147-C325-4F2E-B7BF-8356E38D954B}"/>
              </a:ext>
            </a:extLst>
          </p:cNvPr>
          <p:cNvGrpSpPr/>
          <p:nvPr/>
        </p:nvGrpSpPr>
        <p:grpSpPr>
          <a:xfrm>
            <a:off x="227909" y="3047253"/>
            <a:ext cx="3222438" cy="492443"/>
            <a:chOff x="227909" y="3331099"/>
            <a:chExt cx="3222438" cy="492443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xmlns="" id="{B33B2117-DBFE-4BE8-99AA-D25F8653C181}"/>
                </a:ext>
              </a:extLst>
            </p:cNvPr>
            <p:cNvSpPr txBox="1">
              <a:spLocks/>
            </p:cNvSpPr>
            <p:nvPr/>
          </p:nvSpPr>
          <p:spPr>
            <a:xfrm>
              <a:off x="678742" y="3331099"/>
              <a:ext cx="2771605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Arial" panose="020B0604020202020204" pitchFamily="34" charset="0"/>
                </a:rPr>
                <a:t>Личный кабинет на сайте СГК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Передача показаний для авторизированных пользователей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xmlns="" id="{11B170D3-4176-48D4-8854-3AED0FBCB02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27909" y="3380820"/>
              <a:ext cx="389636" cy="393000"/>
              <a:chOff x="8132040" y="2816893"/>
              <a:chExt cx="601143" cy="601143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xmlns="" id="{C92D168C-0EF5-4957-A990-F1CD802275CB}"/>
                  </a:ext>
                </a:extLst>
              </p:cNvPr>
              <p:cNvSpPr/>
              <p:nvPr/>
            </p:nvSpPr>
            <p:spPr>
              <a:xfrm>
                <a:off x="8132040" y="2816893"/>
                <a:ext cx="601143" cy="601143"/>
              </a:xfrm>
              <a:prstGeom prst="ellipse">
                <a:avLst/>
              </a:prstGeom>
              <a:solidFill>
                <a:srgbClr val="D9D9D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xmlns="" id="{EDECD307-3F3F-4FDD-83B5-07CD14ADB890}"/>
                  </a:ext>
                </a:extLst>
              </p:cNvPr>
              <p:cNvGrpSpPr/>
              <p:nvPr/>
            </p:nvGrpSpPr>
            <p:grpSpPr>
              <a:xfrm>
                <a:off x="8259980" y="3006303"/>
                <a:ext cx="345262" cy="222323"/>
                <a:chOff x="757125" y="4102213"/>
                <a:chExt cx="513405" cy="330594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xmlns="" id="{70FBA03F-CBE9-4FFB-BAF5-7F555AFD9FFD}"/>
                    </a:ext>
                  </a:extLst>
                </p:cNvPr>
                <p:cNvSpPr/>
                <p:nvPr/>
              </p:nvSpPr>
              <p:spPr>
                <a:xfrm>
                  <a:off x="790789" y="4102213"/>
                  <a:ext cx="448417" cy="285947"/>
                </a:xfrm>
                <a:custGeom>
                  <a:avLst/>
                  <a:gdLst>
                    <a:gd name="connsiteX0" fmla="*/ 448612 w 448417"/>
                    <a:gd name="connsiteY0" fmla="*/ 291601 h 285946"/>
                    <a:gd name="connsiteX1" fmla="*/ 448612 w 448417"/>
                    <a:gd name="connsiteY1" fmla="*/ 22421 h 285946"/>
                    <a:gd name="connsiteX2" fmla="*/ 426191 w 448417"/>
                    <a:gd name="connsiteY2" fmla="*/ 0 h 285946"/>
                    <a:gd name="connsiteX3" fmla="*/ 22421 w 448417"/>
                    <a:gd name="connsiteY3" fmla="*/ 0 h 285946"/>
                    <a:gd name="connsiteX4" fmla="*/ 0 w 448417"/>
                    <a:gd name="connsiteY4" fmla="*/ 22421 h 285946"/>
                    <a:gd name="connsiteX5" fmla="*/ 0 w 448417"/>
                    <a:gd name="connsiteY5" fmla="*/ 291601 h 285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8417" h="285946">
                      <a:moveTo>
                        <a:pt x="448612" y="291601"/>
                      </a:moveTo>
                      <a:lnTo>
                        <a:pt x="448612" y="22421"/>
                      </a:lnTo>
                      <a:cubicBezTo>
                        <a:pt x="448612" y="10008"/>
                        <a:pt x="438539" y="0"/>
                        <a:pt x="426191" y="0"/>
                      </a:cubicBezTo>
                      <a:lnTo>
                        <a:pt x="22421" y="0"/>
                      </a:lnTo>
                      <a:cubicBezTo>
                        <a:pt x="10008" y="0"/>
                        <a:pt x="0" y="10073"/>
                        <a:pt x="0" y="22421"/>
                      </a:cubicBezTo>
                      <a:lnTo>
                        <a:pt x="0" y="291601"/>
                      </a:lnTo>
                    </a:path>
                  </a:pathLst>
                </a:custGeom>
                <a:no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xmlns="" id="{81B2FFA7-262A-41C0-B494-F69BC4E6497F}"/>
                    </a:ext>
                  </a:extLst>
                </p:cNvPr>
                <p:cNvSpPr/>
                <p:nvPr/>
              </p:nvSpPr>
              <p:spPr>
                <a:xfrm>
                  <a:off x="757125" y="4393814"/>
                  <a:ext cx="513405" cy="38993"/>
                </a:xfrm>
                <a:custGeom>
                  <a:avLst/>
                  <a:gdLst>
                    <a:gd name="connsiteX0" fmla="*/ 314022 w 513405"/>
                    <a:gd name="connsiteY0" fmla="*/ 0 h 38992"/>
                    <a:gd name="connsiteX1" fmla="*/ 302844 w 513405"/>
                    <a:gd name="connsiteY1" fmla="*/ 11243 h 38992"/>
                    <a:gd name="connsiteX2" fmla="*/ 213096 w 513405"/>
                    <a:gd name="connsiteY2" fmla="*/ 11243 h 38992"/>
                    <a:gd name="connsiteX3" fmla="*/ 201853 w 513405"/>
                    <a:gd name="connsiteY3" fmla="*/ 0 h 38992"/>
                    <a:gd name="connsiteX4" fmla="*/ 0 w 513405"/>
                    <a:gd name="connsiteY4" fmla="*/ 0 h 38992"/>
                    <a:gd name="connsiteX5" fmla="*/ 44842 w 513405"/>
                    <a:gd name="connsiteY5" fmla="*/ 44842 h 38992"/>
                    <a:gd name="connsiteX6" fmla="*/ 471033 w 513405"/>
                    <a:gd name="connsiteY6" fmla="*/ 44842 h 38992"/>
                    <a:gd name="connsiteX7" fmla="*/ 515875 w 513405"/>
                    <a:gd name="connsiteY7" fmla="*/ 0 h 38992"/>
                    <a:gd name="connsiteX8" fmla="*/ 314022 w 513405"/>
                    <a:gd name="connsiteY8" fmla="*/ 0 h 3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3405" h="38992">
                      <a:moveTo>
                        <a:pt x="314022" y="0"/>
                      </a:moveTo>
                      <a:lnTo>
                        <a:pt x="302844" y="11243"/>
                      </a:lnTo>
                      <a:lnTo>
                        <a:pt x="213096" y="11243"/>
                      </a:lnTo>
                      <a:lnTo>
                        <a:pt x="201853" y="0"/>
                      </a:lnTo>
                      <a:lnTo>
                        <a:pt x="0" y="0"/>
                      </a:lnTo>
                      <a:cubicBezTo>
                        <a:pt x="0" y="24760"/>
                        <a:pt x="20081" y="44842"/>
                        <a:pt x="44842" y="44842"/>
                      </a:cubicBezTo>
                      <a:lnTo>
                        <a:pt x="471033" y="44842"/>
                      </a:lnTo>
                      <a:cubicBezTo>
                        <a:pt x="495793" y="44842"/>
                        <a:pt x="515875" y="24760"/>
                        <a:pt x="515875" y="0"/>
                      </a:cubicBezTo>
                      <a:lnTo>
                        <a:pt x="314022" y="0"/>
                      </a:lnTo>
                      <a:close/>
                    </a:path>
                  </a:pathLst>
                </a:custGeom>
                <a:noFill/>
                <a:ln w="635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003A491-3DFB-4AEF-8111-11C04513C390}"/>
              </a:ext>
            </a:extLst>
          </p:cNvPr>
          <p:cNvGrpSpPr/>
          <p:nvPr/>
        </p:nvGrpSpPr>
        <p:grpSpPr>
          <a:xfrm>
            <a:off x="227909" y="4464766"/>
            <a:ext cx="3222438" cy="769441"/>
            <a:chOff x="227909" y="4464766"/>
            <a:chExt cx="3222438" cy="769441"/>
          </a:xfrm>
        </p:grpSpPr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xmlns="" id="{456E67D9-253A-45EE-AF15-4C9D5626298D}"/>
                </a:ext>
              </a:extLst>
            </p:cNvPr>
            <p:cNvSpPr txBox="1">
              <a:spLocks/>
            </p:cNvSpPr>
            <p:nvPr/>
          </p:nvSpPr>
          <p:spPr>
            <a:xfrm>
              <a:off x="678742" y="4464766"/>
              <a:ext cx="2771605" cy="769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lang="ru-RU" sz="900" b="1" dirty="0">
                  <a:solidFill>
                    <a:srgbClr val="42484F"/>
                  </a:solidFill>
                  <a:latin typeface="Verdana Pro" panose="020B0604030504040204" pitchFamily="34" charset="0"/>
                </a:rPr>
                <a:t>В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1" dirty="0">
                  <a:solidFill>
                    <a:srgbClr val="42484F"/>
                  </a:solidFill>
                  <a:latin typeface="Verdana Pro" panose="020B0604030504040204" pitchFamily="34" charset="0"/>
                </a:rPr>
                <a:t>терминалах </a:t>
              </a:r>
              <a:r>
                <a:rPr lang="en-US" sz="900" b="1" dirty="0">
                  <a:solidFill>
                    <a:srgbClr val="42484F"/>
                  </a:solidFill>
                  <a:latin typeface="Verdana Pro" panose="020B0604030504040204" pitchFamily="34" charset="0"/>
                </a:rPr>
                <a:t>"</a:t>
              </a:r>
              <a:r>
                <a:rPr lang="ru-RU" sz="900" b="1" dirty="0">
                  <a:solidFill>
                    <a:srgbClr val="42484F"/>
                  </a:solidFill>
                  <a:latin typeface="Verdana Pro" panose="020B0604030504040204" pitchFamily="34" charset="0"/>
                </a:rPr>
                <a:t>Платежка</a:t>
              </a:r>
              <a:r>
                <a:rPr lang="en-US" sz="900" b="1" dirty="0">
                  <a:solidFill>
                    <a:srgbClr val="42484F"/>
                  </a:solidFill>
                  <a:latin typeface="Verdana Pro" panose="020B0604030504040204" pitchFamily="34" charset="0"/>
                </a:rPr>
                <a:t>"</a:t>
              </a:r>
              <a:endParaRPr lang="ru-RU" sz="900" b="1" dirty="0">
                <a:solidFill>
                  <a:srgbClr val="42484F"/>
                </a:solidFill>
                <a:latin typeface="Verdana Pro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Путь: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2484F"/>
                  </a:solidFill>
                  <a:effectLst/>
                  <a:uLnTx/>
                  <a:uFillTx/>
                  <a:latin typeface="Verdana Pro Light" panose="020B0304030504040204" pitchFamily="34" charset="0"/>
                  <a:ea typeface="+mn-ea"/>
                  <a:cs typeface="Arial" panose="020B0604020202020204" pitchFamily="34" charset="0"/>
                </a:rPr>
                <a:t>г. Красноярск. Показания счетчиков (население)-Ввести номер ЛС–Подтвердить-Выбрать вид показания – Ввести–Подтвердить-Получить чек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2484F"/>
                </a:solidFill>
                <a:effectLst/>
                <a:uLnTx/>
                <a:uFillTx/>
                <a:latin typeface="Verdana Pro Light" panose="020B03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xmlns="" id="{261E6DCF-D37C-4FF2-9AA1-EB05DA44F89A}"/>
                </a:ext>
              </a:extLst>
            </p:cNvPr>
            <p:cNvGrpSpPr/>
            <p:nvPr/>
          </p:nvGrpSpPr>
          <p:grpSpPr>
            <a:xfrm>
              <a:off x="227909" y="4652986"/>
              <a:ext cx="389636" cy="393000"/>
              <a:chOff x="148692" y="3901728"/>
              <a:chExt cx="389636" cy="393000"/>
            </a:xfrm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xmlns="" id="{FF10AF6D-E4C6-4C08-8CFA-10EE1F2A2000}"/>
                  </a:ext>
                </a:extLst>
              </p:cNvPr>
              <p:cNvSpPr/>
              <p:nvPr/>
            </p:nvSpPr>
            <p:spPr>
              <a:xfrm>
                <a:off x="148692" y="3901728"/>
                <a:ext cx="389636" cy="393000"/>
              </a:xfrm>
              <a:prstGeom prst="ellipse">
                <a:avLst/>
              </a:prstGeom>
              <a:solidFill>
                <a:srgbClr val="D9D9D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xmlns="" id="{1D6EC015-E3C6-43ED-807B-AE0B3B0038EE}"/>
                  </a:ext>
                </a:extLst>
              </p:cNvPr>
              <p:cNvGrpSpPr/>
              <p:nvPr/>
            </p:nvGrpSpPr>
            <p:grpSpPr>
              <a:xfrm>
                <a:off x="244939" y="3977658"/>
                <a:ext cx="197142" cy="241140"/>
                <a:chOff x="-5724906" y="-120712"/>
                <a:chExt cx="724193" cy="885825"/>
              </a:xfrm>
            </p:grpSpPr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86C24879-55D1-49B7-941E-CAD277A90B86}"/>
                    </a:ext>
                  </a:extLst>
                </p:cNvPr>
                <p:cNvSpPr/>
                <p:nvPr/>
              </p:nvSpPr>
              <p:spPr>
                <a:xfrm>
                  <a:off x="-5724906" y="-120712"/>
                  <a:ext cx="571500" cy="885825"/>
                </a:xfrm>
                <a:custGeom>
                  <a:avLst/>
                  <a:gdLst>
                    <a:gd name="connsiteX0" fmla="*/ 275903 w 571500"/>
                    <a:gd name="connsiteY0" fmla="*/ 0 h 885825"/>
                    <a:gd name="connsiteX1" fmla="*/ 130532 w 571500"/>
                    <a:gd name="connsiteY1" fmla="*/ 0 h 885825"/>
                    <a:gd name="connsiteX2" fmla="*/ 0 w 571500"/>
                    <a:gd name="connsiteY2" fmla="*/ 396709 h 885825"/>
                    <a:gd name="connsiteX3" fmla="*/ 0 w 571500"/>
                    <a:gd name="connsiteY3" fmla="*/ 886206 h 885825"/>
                    <a:gd name="connsiteX4" fmla="*/ 447967 w 571500"/>
                    <a:gd name="connsiteY4" fmla="*/ 886206 h 885825"/>
                    <a:gd name="connsiteX5" fmla="*/ 447967 w 571500"/>
                    <a:gd name="connsiteY5" fmla="*/ 396709 h 885825"/>
                    <a:gd name="connsiteX6" fmla="*/ 578504 w 571500"/>
                    <a:gd name="connsiteY6" fmla="*/ 0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0" h="885825">
                      <a:moveTo>
                        <a:pt x="275903" y="0"/>
                      </a:moveTo>
                      <a:lnTo>
                        <a:pt x="130532" y="0"/>
                      </a:lnTo>
                      <a:lnTo>
                        <a:pt x="0" y="396709"/>
                      </a:lnTo>
                      <a:lnTo>
                        <a:pt x="0" y="886206"/>
                      </a:lnTo>
                      <a:lnTo>
                        <a:pt x="447967" y="886206"/>
                      </a:lnTo>
                      <a:lnTo>
                        <a:pt x="447967" y="396709"/>
                      </a:lnTo>
                      <a:lnTo>
                        <a:pt x="578504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3131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25D7526E-4906-4376-A83F-6E190A4CD236}"/>
                    </a:ext>
                  </a:extLst>
                </p:cNvPr>
                <p:cNvSpPr/>
                <p:nvPr/>
              </p:nvSpPr>
              <p:spPr>
                <a:xfrm>
                  <a:off x="-5620344" y="-55714"/>
                  <a:ext cx="342900" cy="257175"/>
                </a:xfrm>
                <a:custGeom>
                  <a:avLst/>
                  <a:gdLst>
                    <a:gd name="connsiteX0" fmla="*/ 176168 w 342900"/>
                    <a:gd name="connsiteY0" fmla="*/ 0 h 257175"/>
                    <a:gd name="connsiteX1" fmla="*/ 83349 w 342900"/>
                    <a:gd name="connsiteY1" fmla="*/ 0 h 257175"/>
                    <a:gd name="connsiteX2" fmla="*/ 0 w 342900"/>
                    <a:gd name="connsiteY2" fmla="*/ 266700 h 257175"/>
                    <a:gd name="connsiteX3" fmla="*/ 260632 w 342900"/>
                    <a:gd name="connsiteY3" fmla="*/ 266700 h 257175"/>
                    <a:gd name="connsiteX4" fmla="*/ 343976 w 342900"/>
                    <a:gd name="connsiteY4" fmla="*/ 0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257175">
                      <a:moveTo>
                        <a:pt x="176168" y="0"/>
                      </a:moveTo>
                      <a:lnTo>
                        <a:pt x="83349" y="0"/>
                      </a:lnTo>
                      <a:lnTo>
                        <a:pt x="0" y="266700"/>
                      </a:lnTo>
                      <a:lnTo>
                        <a:pt x="260632" y="266700"/>
                      </a:lnTo>
                      <a:lnTo>
                        <a:pt x="343976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3131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xmlns="" id="{1F8CF3BF-959E-43F0-AB13-58CA67310C11}"/>
                    </a:ext>
                  </a:extLst>
                </p:cNvPr>
                <p:cNvSpPr/>
                <p:nvPr/>
              </p:nvSpPr>
              <p:spPr>
                <a:xfrm>
                  <a:off x="-5276938" y="-120712"/>
                  <a:ext cx="276225" cy="885825"/>
                </a:xfrm>
                <a:custGeom>
                  <a:avLst/>
                  <a:gdLst>
                    <a:gd name="connsiteX0" fmla="*/ 130537 w 276225"/>
                    <a:gd name="connsiteY0" fmla="*/ 0 h 885825"/>
                    <a:gd name="connsiteX1" fmla="*/ 284808 w 276225"/>
                    <a:gd name="connsiteY1" fmla="*/ 0 h 885825"/>
                    <a:gd name="connsiteX2" fmla="*/ 284808 w 276225"/>
                    <a:gd name="connsiteY2" fmla="*/ 886206 h 885825"/>
                    <a:gd name="connsiteX3" fmla="*/ 0 w 276225"/>
                    <a:gd name="connsiteY3" fmla="*/ 886206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885825">
                      <a:moveTo>
                        <a:pt x="130537" y="0"/>
                      </a:moveTo>
                      <a:lnTo>
                        <a:pt x="284808" y="0"/>
                      </a:lnTo>
                      <a:lnTo>
                        <a:pt x="284808" y="886206"/>
                      </a:lnTo>
                      <a:lnTo>
                        <a:pt x="0" y="886206"/>
                      </a:lnTo>
                    </a:path>
                  </a:pathLst>
                </a:custGeom>
                <a:noFill/>
                <a:ln w="6350" cap="rnd">
                  <a:solidFill>
                    <a:srgbClr val="3131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xmlns="" id="{AD17C260-56F0-4FE8-BDBC-D1D22CEB3018}"/>
                    </a:ext>
                  </a:extLst>
                </p:cNvPr>
                <p:cNvSpPr/>
                <p:nvPr/>
              </p:nvSpPr>
              <p:spPr>
                <a:xfrm>
                  <a:off x="-5549874" y="336805"/>
                  <a:ext cx="190500" cy="9525"/>
                </a:xfrm>
                <a:custGeom>
                  <a:avLst/>
                  <a:gdLst>
                    <a:gd name="connsiteX0" fmla="*/ 196662 w 190500"/>
                    <a:gd name="connsiteY0" fmla="*/ 0 h 0"/>
                    <a:gd name="connsiteX1" fmla="*/ 0 w 19050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500">
                      <a:moveTo>
                        <a:pt x="19666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50" cap="rnd">
                  <a:solidFill>
                    <a:srgbClr val="3131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xmlns="" id="{DCE0D899-8EE5-4BDE-ADED-19A0D1EBAB49}"/>
              </a:ext>
            </a:extLst>
          </p:cNvPr>
          <p:cNvCxnSpPr>
            <a:cxnSpLocks/>
          </p:cNvCxnSpPr>
          <p:nvPr/>
        </p:nvCxnSpPr>
        <p:spPr>
          <a:xfrm>
            <a:off x="227909" y="3578604"/>
            <a:ext cx="3222438" cy="0"/>
          </a:xfrm>
          <a:prstGeom prst="line">
            <a:avLst/>
          </a:prstGeom>
          <a:ln w="6350" cap="sq">
            <a:solidFill>
              <a:srgbClr val="CDCDCD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9CD377B-B4CC-42DA-87E3-CAFA426A37F1}"/>
              </a:ext>
            </a:extLst>
          </p:cNvPr>
          <p:cNvSpPr/>
          <p:nvPr/>
        </p:nvSpPr>
        <p:spPr>
          <a:xfrm>
            <a:off x="2485225" y="2274848"/>
            <a:ext cx="645157" cy="12686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500" b="1" dirty="0">
                <a:solidFill>
                  <a:schemeClr val="bg1"/>
                </a:solidFill>
              </a:rPr>
              <a:t>НОВЫЙ СПОСОБ</a:t>
            </a: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xmlns="" id="{014E7D2F-BA39-41E3-B89A-B2C33D5ED8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5481" y="2312011"/>
            <a:ext cx="727444" cy="7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965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THINKCELLPRESENTATIONDONOTDELETE" val="&lt;?xml version=&quot;1.0&quot; encoding=&quot;UTF-16&quot; standalone=&quot;yes&quot;?&gt;&lt;root reqver=&quot;25060&quot;&gt;&lt;version val=&quot;2814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EMPLATELASTEDITED" val="2020-02-05 03:00 PM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uxt2t1xWd0HW5AWvqji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heme/theme1.xml><?xml version="1.0" encoding="utf-8"?>
<a:theme xmlns:a="http://schemas.openxmlformats.org/drawingml/2006/main" name="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xmlns="" name="OneFirm-English (United States)-Wide.potx" id="{7C7194AE-F571-4017-83D7-7D2852408E46}" vid="{E9329C08-DE04-412E-83F3-B2950B90B124}"/>
    </a:ext>
  </a:extLst>
</a:theme>
</file>

<file path=ppt/theme/theme2.xml><?xml version="1.0" encoding="utf-8"?>
<a:theme xmlns:a="http://schemas.openxmlformats.org/drawingml/2006/main" name="Contrast">
  <a:themeElements>
    <a:clrScheme name="Scheme Blue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xmlns="" name="OneFirm-English (United States)-Wide.potx" id="{7C7194AE-F571-4017-83D7-7D2852408E46}" vid="{14D94D99-12C0-4B5C-84CB-A81DA3EE5E26}"/>
    </a:ext>
  </a:extLst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OneFirm-English (United States)-Wide</Template>
  <TotalTime>102</TotalTime>
  <Words>548</Words>
  <Application>Microsoft Office PowerPoint</Application>
  <PresentationFormat>Произвольный</PresentationFormat>
  <Paragraphs>55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White</vt:lpstr>
      <vt:lpstr>Contrast</vt:lpstr>
      <vt:lpstr>think-cell Slide</vt:lpstr>
      <vt:lpstr>Слайд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Kate Yarema</dc:creator>
  <cp:lastModifiedBy>user</cp:lastModifiedBy>
  <cp:revision>15</cp:revision>
  <cp:lastPrinted>2018-10-30T20:37:12Z</cp:lastPrinted>
  <dcterms:created xsi:type="dcterms:W3CDTF">2020-05-12T18:52:29Z</dcterms:created>
  <dcterms:modified xsi:type="dcterms:W3CDTF">2020-07-02T05:20:06Z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2020-02-05 03:00 PM</vt:lpwstr>
  </property>
  <property fmtid="{D5CDD505-2E9C-101B-9397-08002B2CF9AE}" pid="8" name="TemplateCreated">
    <vt:lpwstr>2019-02-27 01:18 PM</vt:lpwstr>
  </property>
</Properties>
</file>